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3"/>
    <p:sldMasterId id="214748370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Familjen Grotesk Medium"/>
      <p:regular r:id="rId21"/>
      <p:bold r:id="rId22"/>
      <p:italic r:id="rId23"/>
      <p:boldItalic r:id="rId24"/>
    </p:embeddedFont>
    <p:embeddedFont>
      <p:font typeface="Familjen Grotesk"/>
      <p:regular r:id="rId25"/>
      <p:bold r:id="rId26"/>
      <p:italic r:id="rId27"/>
      <p:boldItalic r:id="rId28"/>
    </p:embeddedFont>
    <p:embeddedFont>
      <p:font typeface="Spectral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ectral-italic.fntdata"/><Relationship Id="rId30" Type="http://schemas.openxmlformats.org/officeDocument/2006/relationships/font" Target="fonts/Spectral-bold.fntdata"/><Relationship Id="rId32" Type="http://schemas.openxmlformats.org/officeDocument/2006/relationships/font" Target="fonts/Spectral-boldItalic.fntdata"/><Relationship Id="rId20" Type="http://schemas.openxmlformats.org/officeDocument/2006/relationships/slide" Target="slides/slide15.xml"/><Relationship Id="rId22" Type="http://schemas.openxmlformats.org/officeDocument/2006/relationships/font" Target="fonts/FamiljenGroteskMedium-bold.fntdata"/><Relationship Id="rId21" Type="http://schemas.openxmlformats.org/officeDocument/2006/relationships/font" Target="fonts/FamiljenGroteskMedium-regular.fntdata"/><Relationship Id="rId24" Type="http://schemas.openxmlformats.org/officeDocument/2006/relationships/font" Target="fonts/FamiljenGroteskMedium-boldItalic.fntdata"/><Relationship Id="rId23" Type="http://schemas.openxmlformats.org/officeDocument/2006/relationships/font" Target="fonts/FamiljenGroteskMedium-italic.fntdata"/><Relationship Id="rId26" Type="http://schemas.openxmlformats.org/officeDocument/2006/relationships/font" Target="fonts/FamiljenGrotesk-bold.fntdata"/><Relationship Id="rId25" Type="http://schemas.openxmlformats.org/officeDocument/2006/relationships/font" Target="fonts/FamiljenGrotesk-regular.fntdata"/><Relationship Id="rId28" Type="http://schemas.openxmlformats.org/officeDocument/2006/relationships/font" Target="fonts/FamiljenGrotesk-boldItalic.fntdata"/><Relationship Id="rId27" Type="http://schemas.openxmlformats.org/officeDocument/2006/relationships/font" Target="fonts/FamiljenGrotesk-italic.fntdata"/><Relationship Id="rId29" Type="http://schemas.openxmlformats.org/officeDocument/2006/relationships/font" Target="fonts/Spectral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a4f0e050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a4f0e050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23a39c140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23a39c140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a4f0e050c2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a4f0e050c2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Key Visualizations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Bar Graphs</a:t>
            </a:r>
            <a:r>
              <a:rPr lang="en">
                <a:solidFill>
                  <a:schemeClr val="dk1"/>
                </a:solidFill>
              </a:rPr>
              <a:t>: Compare crime rates across regions with varying educational attainment levels.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23a39c140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23a39c140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Key Visualizations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Bar Graphs</a:t>
            </a:r>
            <a:r>
              <a:rPr lang="en">
                <a:solidFill>
                  <a:schemeClr val="dk1"/>
                </a:solidFill>
              </a:rPr>
              <a:t>: Compare crime rates across regions with varying educational attainment levels.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23a39c140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23a39c140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Key Visualizations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Bar Graphs</a:t>
            </a:r>
            <a:r>
              <a:rPr lang="en">
                <a:solidFill>
                  <a:schemeClr val="dk1"/>
                </a:solidFill>
              </a:rPr>
              <a:t>: Compare crime rates across regions with varying educational attainment levels.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a4f0e050c2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a4f0e050c2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a4f0e050c2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a4f0e050c2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High crime = jail time ….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23a39c140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23a39c14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23a39c140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23a39c140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a4f0e050c2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a4f0e050c2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Article</a:t>
            </a:r>
            <a:r>
              <a:rPr b="1" lang="en">
                <a:solidFill>
                  <a:srgbClr val="FF0000"/>
                </a:solidFill>
              </a:rPr>
              <a:t> Link that describes our theme: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Any Biases that </a:t>
            </a:r>
            <a:r>
              <a:rPr b="1" lang="en">
                <a:solidFill>
                  <a:srgbClr val="FF0000"/>
                </a:solidFill>
              </a:rPr>
              <a:t>could</a:t>
            </a:r>
            <a:r>
              <a:rPr b="1" lang="en">
                <a:solidFill>
                  <a:srgbClr val="FF0000"/>
                </a:solidFill>
              </a:rPr>
              <a:t> come from data (we can add that part towards the end with </a:t>
            </a:r>
            <a:r>
              <a:rPr b="1" lang="en">
                <a:solidFill>
                  <a:srgbClr val="FF0000"/>
                </a:solidFill>
              </a:rPr>
              <a:t>limitations and or speak briefly here about it)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Any Brief Limitations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a4f0e050c2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a4f0e050c2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a4f0e050c2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a4f0e050c2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a4f0e050c2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a4f0e050c2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23a39c140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23a39c140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a4f0e050c2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a4f0e050c2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" name="Google Shape;97;p2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" name="Google Shape;98;p2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5" name="Google Shape;105;p2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" name="Google Shape;113;p2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2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" name="Google Shape;121;p2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2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2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1" name="Google Shape;131;p2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" name="Google Shape;132;p2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3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3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3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3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3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3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3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56" name="Google Shape;156;p3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7" name="Google Shape;157;p3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" name="Google Shape;158;p3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3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3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71" name="Google Shape;171;p3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bg>
      <p:bgPr>
        <a:solidFill>
          <a:schemeClr val="lt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34"/>
          <p:cNvSpPr/>
          <p:nvPr>
            <p:ph idx="2" type="pic"/>
          </p:nvPr>
        </p:nvSpPr>
        <p:spPr>
          <a:xfrm>
            <a:off x="-25" y="2917350"/>
            <a:ext cx="2504400" cy="16683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4"/>
          <p:cNvSpPr/>
          <p:nvPr>
            <p:ph idx="3" type="pic"/>
          </p:nvPr>
        </p:nvSpPr>
        <p:spPr>
          <a:xfrm>
            <a:off x="6057900" y="636250"/>
            <a:ext cx="3086100" cy="24696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4"/>
          <p:cNvSpPr/>
          <p:nvPr>
            <p:ph idx="4" type="pic"/>
          </p:nvPr>
        </p:nvSpPr>
        <p:spPr>
          <a:xfrm>
            <a:off x="6057900" y="3998050"/>
            <a:ext cx="1145400" cy="11454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4"/>
          <p:cNvSpPr txBox="1"/>
          <p:nvPr>
            <p:ph idx="5"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3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6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Mission">
  <p:cSld name="CUSTOM">
    <p:bg>
      <p:bgPr>
        <a:solidFill>
          <a:schemeClr val="l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idx="1" type="body"/>
          </p:nvPr>
        </p:nvSpPr>
        <p:spPr>
          <a:xfrm>
            <a:off x="1746472" y="1569600"/>
            <a:ext cx="42870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3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5"/>
          <p:cNvSpPr/>
          <p:nvPr>
            <p:ph idx="4" type="pic"/>
          </p:nvPr>
        </p:nvSpPr>
        <p:spPr>
          <a:xfrm>
            <a:off x="-25" y="2896025"/>
            <a:ext cx="1470600" cy="22476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5"/>
          <p:cNvSpPr/>
          <p:nvPr>
            <p:ph idx="5" type="pic"/>
          </p:nvPr>
        </p:nvSpPr>
        <p:spPr>
          <a:xfrm>
            <a:off x="7037800" y="712950"/>
            <a:ext cx="2106300" cy="271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5"/>
          <p:cNvSpPr/>
          <p:nvPr>
            <p:ph idx="6" type="pic"/>
          </p:nvPr>
        </p:nvSpPr>
        <p:spPr>
          <a:xfrm>
            <a:off x="5323300" y="3423300"/>
            <a:ext cx="17145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5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TITLE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2" type="title"/>
          </p:nvPr>
        </p:nvSpPr>
        <p:spPr>
          <a:xfrm>
            <a:off x="1610975" y="1315350"/>
            <a:ext cx="6482700" cy="3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6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CUSTOM_1_1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1746475" y="1206375"/>
            <a:ext cx="41220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00" name="Google Shape;200;p37"/>
          <p:cNvSpPr/>
          <p:nvPr>
            <p:ph idx="2" type="pic"/>
          </p:nvPr>
        </p:nvSpPr>
        <p:spPr>
          <a:xfrm>
            <a:off x="6438900" y="1545300"/>
            <a:ext cx="27051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7"/>
          <p:cNvSpPr/>
          <p:nvPr>
            <p:ph idx="3" type="pic"/>
          </p:nvPr>
        </p:nvSpPr>
        <p:spPr>
          <a:xfrm>
            <a:off x="2871750" y="3721100"/>
            <a:ext cx="2899500" cy="14223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37"/>
          <p:cNvSpPr txBox="1"/>
          <p:nvPr>
            <p:ph idx="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TITLE_36">
    <p:bg>
      <p:bgPr>
        <a:solidFill>
          <a:schemeClr val="l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2" type="title"/>
          </p:nvPr>
        </p:nvSpPr>
        <p:spPr>
          <a:xfrm>
            <a:off x="1605875" y="1087988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8"/>
          <p:cNvSpPr/>
          <p:nvPr>
            <p:ph idx="4" type="pic"/>
          </p:nvPr>
        </p:nvSpPr>
        <p:spPr>
          <a:xfrm>
            <a:off x="7429500" y="3429000"/>
            <a:ext cx="17145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Overview">
  <p:cSld name="CUSTOM_5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2286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5" name="Google Shape;215;p39"/>
          <p:cNvSpPr/>
          <p:nvPr/>
        </p:nvSpPr>
        <p:spPr>
          <a:xfrm>
            <a:off x="317055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6" name="Google Shape;216;p39"/>
          <p:cNvSpPr/>
          <p:nvPr/>
        </p:nvSpPr>
        <p:spPr>
          <a:xfrm>
            <a:off x="61125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7" name="Google Shape;217;p39"/>
          <p:cNvSpPr/>
          <p:nvPr/>
        </p:nvSpPr>
        <p:spPr>
          <a:xfrm>
            <a:off x="6112500" y="122647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8" name="Google Shape;218;p39"/>
          <p:cNvSpPr/>
          <p:nvPr/>
        </p:nvSpPr>
        <p:spPr>
          <a:xfrm>
            <a:off x="3170550" y="1226400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9" name="Google Shape;219;p3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9"/>
          <p:cNvSpPr/>
          <p:nvPr/>
        </p:nvSpPr>
        <p:spPr>
          <a:xfrm>
            <a:off x="228600" y="1226475"/>
            <a:ext cx="2790000" cy="179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24" name="Google Shape;224;p39"/>
          <p:cNvSpPr txBox="1"/>
          <p:nvPr>
            <p:ph idx="3" type="subTitle"/>
          </p:nvPr>
        </p:nvSpPr>
        <p:spPr>
          <a:xfrm>
            <a:off x="228600" y="1226400"/>
            <a:ext cx="2790000" cy="17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9"/>
          <p:cNvSpPr txBox="1"/>
          <p:nvPr>
            <p:ph idx="4" type="subTitle"/>
          </p:nvPr>
        </p:nvSpPr>
        <p:spPr>
          <a:xfrm>
            <a:off x="32127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9"/>
          <p:cNvSpPr txBox="1"/>
          <p:nvPr>
            <p:ph idx="5" type="body"/>
          </p:nvPr>
        </p:nvSpPr>
        <p:spPr>
          <a:xfrm>
            <a:off x="32127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7" name="Google Shape;227;p39"/>
          <p:cNvSpPr txBox="1"/>
          <p:nvPr>
            <p:ph idx="6" type="subTitle"/>
          </p:nvPr>
        </p:nvSpPr>
        <p:spPr>
          <a:xfrm>
            <a:off x="3262804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9"/>
          <p:cNvSpPr txBox="1"/>
          <p:nvPr>
            <p:ph idx="7" type="body"/>
          </p:nvPr>
        </p:nvSpPr>
        <p:spPr>
          <a:xfrm>
            <a:off x="3262800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9" name="Google Shape;229;p39"/>
          <p:cNvSpPr txBox="1"/>
          <p:nvPr>
            <p:ph idx="8" type="subTitle"/>
          </p:nvPr>
        </p:nvSpPr>
        <p:spPr>
          <a:xfrm>
            <a:off x="620432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9"/>
          <p:cNvSpPr txBox="1"/>
          <p:nvPr>
            <p:ph idx="9" type="body"/>
          </p:nvPr>
        </p:nvSpPr>
        <p:spPr>
          <a:xfrm>
            <a:off x="620432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13" type="subTitle"/>
          </p:nvPr>
        </p:nvSpPr>
        <p:spPr>
          <a:xfrm>
            <a:off x="6204329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9"/>
          <p:cNvSpPr txBox="1"/>
          <p:nvPr>
            <p:ph idx="14" type="body"/>
          </p:nvPr>
        </p:nvSpPr>
        <p:spPr>
          <a:xfrm>
            <a:off x="6204325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15" type="subTitle"/>
          </p:nvPr>
        </p:nvSpPr>
        <p:spPr>
          <a:xfrm>
            <a:off x="3262804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9"/>
          <p:cNvSpPr txBox="1"/>
          <p:nvPr>
            <p:ph idx="16" type="body"/>
          </p:nvPr>
        </p:nvSpPr>
        <p:spPr>
          <a:xfrm>
            <a:off x="3262800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2">
          <p15:clr>
            <a:srgbClr val="E46962"/>
          </p15:clr>
        </p15:guide>
        <p15:guide id="2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77">
          <p15:clr>
            <a:srgbClr val="E46962"/>
          </p15:clr>
        </p15:guide>
        <p15:guide id="5" pos="549">
          <p15:clr>
            <a:srgbClr val="E46962"/>
          </p15:clr>
        </p15:guide>
        <p15:guide id="6" pos="950">
          <p15:clr>
            <a:srgbClr val="E46962"/>
          </p15:clr>
        </p15:guide>
        <p15:guide id="7" pos="1022">
          <p15:clr>
            <a:srgbClr val="E46962"/>
          </p15:clr>
        </p15:guide>
        <p15:guide id="8" pos="1422">
          <p15:clr>
            <a:srgbClr val="E46962"/>
          </p15:clr>
        </p15:guide>
        <p15:guide id="9" pos="1494">
          <p15:clr>
            <a:srgbClr val="E46962"/>
          </p15:clr>
        </p15:guide>
        <p15:guide id="10" pos="1897">
          <p15:clr>
            <a:srgbClr val="E46962"/>
          </p15:clr>
        </p15:guide>
        <p15:guide id="11" pos="1969">
          <p15:clr>
            <a:srgbClr val="E46962"/>
          </p15:clr>
        </p15:guide>
        <p15:guide id="12" pos="2369">
          <p15:clr>
            <a:srgbClr val="E46962"/>
          </p15:clr>
        </p15:guide>
        <p15:guide id="13" pos="2441">
          <p15:clr>
            <a:srgbClr val="E46962"/>
          </p15:clr>
        </p15:guide>
        <p15:guide id="14" pos="2844">
          <p15:clr>
            <a:srgbClr val="E46962"/>
          </p15:clr>
        </p15:guide>
        <p15:guide id="15" pos="2916">
          <p15:clr>
            <a:srgbClr val="E46962"/>
          </p15:clr>
        </p15:guide>
        <p15:guide id="16" pos="3319">
          <p15:clr>
            <a:srgbClr val="E46962"/>
          </p15:clr>
        </p15:guide>
        <p15:guide id="17" pos="3391">
          <p15:clr>
            <a:srgbClr val="E46962"/>
          </p15:clr>
        </p15:guide>
        <p15:guide id="18" pos="3791">
          <p15:clr>
            <a:srgbClr val="E46962"/>
          </p15:clr>
        </p15:guide>
        <p15:guide id="19" pos="3863">
          <p15:clr>
            <a:srgbClr val="E46962"/>
          </p15:clr>
        </p15:guide>
        <p15:guide id="20" pos="4266">
          <p15:clr>
            <a:srgbClr val="E46962"/>
          </p15:clr>
        </p15:guide>
        <p15:guide id="21" pos="4338">
          <p15:clr>
            <a:srgbClr val="E46962"/>
          </p15:clr>
        </p15:guide>
        <p15:guide id="22" pos="4741">
          <p15:clr>
            <a:srgbClr val="E46962"/>
          </p15:clr>
        </p15:guide>
        <p15:guide id="23" pos="4813">
          <p15:clr>
            <a:srgbClr val="E46962"/>
          </p15:clr>
        </p15:guide>
        <p15:guide id="24" pos="5213">
          <p15:clr>
            <a:srgbClr val="E46962"/>
          </p15:clr>
        </p15:guide>
        <p15:guide id="25" pos="5285">
          <p15:clr>
            <a:srgbClr val="E46962"/>
          </p15:clr>
        </p15:guide>
        <p15:guide id="26" pos="5688">
          <p15:clr>
            <a:srgbClr val="E46962"/>
          </p15:clr>
        </p15:guide>
        <p15:guide id="27" orient="horz" pos="1620">
          <p15:clr>
            <a:srgbClr val="E46962"/>
          </p15:clr>
        </p15:guide>
        <p15:guide id="28" orient="horz" pos="588">
          <p15:clr>
            <a:srgbClr val="E46962"/>
          </p15:clr>
        </p15:guide>
        <p15:guide id="29" orient="horz" pos="1104">
          <p15:clr>
            <a:srgbClr val="E46962"/>
          </p15:clr>
        </p15:guide>
        <p15:guide id="30" orient="horz" pos="2136">
          <p15:clr>
            <a:srgbClr val="E46962"/>
          </p15:clr>
        </p15:guide>
        <p15:guide id="31" orient="horz" pos="2652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idx="12" type="sldNum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40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38" name="Google Shape;238;p40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39" name="Google Shape;239;p40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napshot">
  <p:cSld name="CUSTOM_2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idx="1" type="subTitle"/>
          </p:nvPr>
        </p:nvSpPr>
        <p:spPr>
          <a:xfrm>
            <a:off x="1771198" y="3024500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2" type="subTitle"/>
          </p:nvPr>
        </p:nvSpPr>
        <p:spPr>
          <a:xfrm>
            <a:off x="177119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3" type="subTitle"/>
          </p:nvPr>
        </p:nvSpPr>
        <p:spPr>
          <a:xfrm>
            <a:off x="1771198" y="2356467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4" type="subTitle"/>
          </p:nvPr>
        </p:nvSpPr>
        <p:spPr>
          <a:xfrm>
            <a:off x="10405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idx="5" type="subTitle"/>
          </p:nvPr>
        </p:nvSpPr>
        <p:spPr>
          <a:xfrm>
            <a:off x="10405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idx="6" type="subTitle"/>
          </p:nvPr>
        </p:nvSpPr>
        <p:spPr>
          <a:xfrm>
            <a:off x="104050" y="31360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1"/>
          <p:cNvSpPr txBox="1"/>
          <p:nvPr>
            <p:ph idx="7" type="subTitle"/>
          </p:nvPr>
        </p:nvSpPr>
        <p:spPr>
          <a:xfrm>
            <a:off x="94072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1"/>
          <p:cNvSpPr txBox="1"/>
          <p:nvPr>
            <p:ph idx="8" type="subTitle"/>
          </p:nvPr>
        </p:nvSpPr>
        <p:spPr>
          <a:xfrm>
            <a:off x="4651939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41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52" name="Google Shape;252;p41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53" name="Google Shape;253;p41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54" name="Google Shape;254;p41"/>
          <p:cNvCxnSpPr/>
          <p:nvPr/>
        </p:nvCxnSpPr>
        <p:spPr>
          <a:xfrm>
            <a:off x="4515550" y="1368725"/>
            <a:ext cx="0" cy="342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1"/>
          <p:cNvSpPr txBox="1"/>
          <p:nvPr>
            <p:ph idx="9" type="subTitle"/>
          </p:nvPr>
        </p:nvSpPr>
        <p:spPr>
          <a:xfrm>
            <a:off x="467690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1"/>
          <p:cNvSpPr txBox="1"/>
          <p:nvPr>
            <p:ph idx="13" type="subTitle"/>
          </p:nvPr>
        </p:nvSpPr>
        <p:spPr>
          <a:xfrm>
            <a:off x="467690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1"/>
          <p:cNvSpPr txBox="1"/>
          <p:nvPr>
            <p:ph idx="14" type="subTitle"/>
          </p:nvPr>
        </p:nvSpPr>
        <p:spPr>
          <a:xfrm>
            <a:off x="4676900" y="30598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1"/>
          <p:cNvSpPr txBox="1"/>
          <p:nvPr>
            <p:ph idx="15" type="subTitle"/>
          </p:nvPr>
        </p:nvSpPr>
        <p:spPr>
          <a:xfrm>
            <a:off x="4676900" y="3655300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1"/>
          <p:cNvSpPr txBox="1"/>
          <p:nvPr>
            <p:ph idx="16" type="subTitle"/>
          </p:nvPr>
        </p:nvSpPr>
        <p:spPr>
          <a:xfrm>
            <a:off x="4676900" y="4326883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1"/>
          <p:cNvSpPr txBox="1"/>
          <p:nvPr>
            <p:ph idx="17" type="subTitle"/>
          </p:nvPr>
        </p:nvSpPr>
        <p:spPr>
          <a:xfrm>
            <a:off x="6411748" y="296318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1"/>
          <p:cNvSpPr txBox="1"/>
          <p:nvPr>
            <p:ph idx="18" type="subTitle"/>
          </p:nvPr>
        </p:nvSpPr>
        <p:spPr>
          <a:xfrm>
            <a:off x="641174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1"/>
          <p:cNvSpPr txBox="1"/>
          <p:nvPr>
            <p:ph idx="19" type="subTitle"/>
          </p:nvPr>
        </p:nvSpPr>
        <p:spPr>
          <a:xfrm>
            <a:off x="6411748" y="236390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1"/>
          <p:cNvSpPr txBox="1"/>
          <p:nvPr>
            <p:ph idx="20" type="subTitle"/>
          </p:nvPr>
        </p:nvSpPr>
        <p:spPr>
          <a:xfrm>
            <a:off x="6411748" y="356245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1"/>
          <p:cNvSpPr txBox="1"/>
          <p:nvPr>
            <p:ph idx="21" type="subTitle"/>
          </p:nvPr>
        </p:nvSpPr>
        <p:spPr>
          <a:xfrm>
            <a:off x="6411748" y="42379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65" name="Google Shape;265;p41"/>
          <p:cNvCxnSpPr/>
          <p:nvPr/>
        </p:nvCxnSpPr>
        <p:spPr>
          <a:xfrm>
            <a:off x="200117" y="3089629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1"/>
          <p:cNvCxnSpPr/>
          <p:nvPr/>
        </p:nvCxnSpPr>
        <p:spPr>
          <a:xfrm>
            <a:off x="4786525" y="4282704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  <p15:guide id="2" orient="horz" pos="1261">
          <p15:clr>
            <a:srgbClr val="E46962"/>
          </p15:clr>
        </p15:guide>
        <p15:guide id="3" orient="horz" pos="2771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Executive Summary">
  <p:cSld name="TITLE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idx="1" type="subTitle"/>
          </p:nvPr>
        </p:nvSpPr>
        <p:spPr>
          <a:xfrm>
            <a:off x="1985411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69" name="Google Shape;269;p42"/>
          <p:cNvSpPr txBox="1"/>
          <p:nvPr>
            <p:ph idx="2" type="subTitle"/>
          </p:nvPr>
        </p:nvSpPr>
        <p:spPr>
          <a:xfrm>
            <a:off x="201450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70" name="Google Shape;270;p42"/>
          <p:cNvSpPr txBox="1"/>
          <p:nvPr>
            <p:ph idx="3" type="subTitle"/>
          </p:nvPr>
        </p:nvSpPr>
        <p:spPr>
          <a:xfrm>
            <a:off x="189200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71" name="Google Shape;271;p42"/>
          <p:cNvSpPr txBox="1"/>
          <p:nvPr>
            <p:ph idx="4" type="body"/>
          </p:nvPr>
        </p:nvSpPr>
        <p:spPr>
          <a:xfrm>
            <a:off x="212473" y="1023597"/>
            <a:ext cx="3560400" cy="989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cxnSp>
        <p:nvCxnSpPr>
          <p:cNvPr id="272" name="Google Shape;272;p42"/>
          <p:cNvCxnSpPr/>
          <p:nvPr/>
        </p:nvCxnSpPr>
        <p:spPr>
          <a:xfrm>
            <a:off x="226950" y="4635025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42"/>
          <p:cNvCxnSpPr/>
          <p:nvPr/>
        </p:nvCxnSpPr>
        <p:spPr>
          <a:xfrm>
            <a:off x="226950" y="4326850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2"/>
          <p:cNvSpPr/>
          <p:nvPr/>
        </p:nvSpPr>
        <p:spPr>
          <a:xfrm>
            <a:off x="730821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5" name="Google Shape;275;p42"/>
          <p:cNvSpPr txBox="1"/>
          <p:nvPr>
            <p:ph idx="5" type="body"/>
          </p:nvPr>
        </p:nvSpPr>
        <p:spPr>
          <a:xfrm>
            <a:off x="730821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76" name="Google Shape;276;p42"/>
          <p:cNvSpPr txBox="1"/>
          <p:nvPr>
            <p:ph idx="6" type="subTitle"/>
          </p:nvPr>
        </p:nvSpPr>
        <p:spPr>
          <a:xfrm>
            <a:off x="730821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77" name="Google Shape;277;p42"/>
          <p:cNvSpPr/>
          <p:nvPr/>
        </p:nvSpPr>
        <p:spPr>
          <a:xfrm>
            <a:off x="7308198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8" name="Google Shape;278;p42"/>
          <p:cNvSpPr txBox="1"/>
          <p:nvPr>
            <p:ph idx="7" type="body"/>
          </p:nvPr>
        </p:nvSpPr>
        <p:spPr>
          <a:xfrm>
            <a:off x="7308200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79" name="Google Shape;279;p42"/>
          <p:cNvSpPr txBox="1"/>
          <p:nvPr>
            <p:ph idx="8" type="subTitle"/>
          </p:nvPr>
        </p:nvSpPr>
        <p:spPr>
          <a:xfrm>
            <a:off x="7308201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80" name="Google Shape;280;p42"/>
          <p:cNvSpPr/>
          <p:nvPr/>
        </p:nvSpPr>
        <p:spPr>
          <a:xfrm>
            <a:off x="3959148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1" name="Google Shape;281;p42"/>
          <p:cNvSpPr txBox="1"/>
          <p:nvPr>
            <p:ph idx="9" type="body"/>
          </p:nvPr>
        </p:nvSpPr>
        <p:spPr>
          <a:xfrm>
            <a:off x="3959150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82" name="Google Shape;282;p42"/>
          <p:cNvSpPr/>
          <p:nvPr/>
        </p:nvSpPr>
        <p:spPr>
          <a:xfrm>
            <a:off x="3959150" y="3325508"/>
            <a:ext cx="1607100" cy="78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83" name="Google Shape;283;p42"/>
          <p:cNvSpPr txBox="1"/>
          <p:nvPr>
            <p:ph idx="13" type="subTitle"/>
          </p:nvPr>
        </p:nvSpPr>
        <p:spPr>
          <a:xfrm>
            <a:off x="3959150" y="3325475"/>
            <a:ext cx="16071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2"/>
          <p:cNvSpPr txBox="1"/>
          <p:nvPr>
            <p:ph idx="1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42"/>
          <p:cNvSpPr txBox="1"/>
          <p:nvPr>
            <p:ph idx="1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4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2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88" name="Google Shape;288;p42"/>
          <p:cNvCxnSpPr/>
          <p:nvPr/>
        </p:nvCxnSpPr>
        <p:spPr>
          <a:xfrm>
            <a:off x="3952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5070844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42"/>
          <p:cNvCxnSpPr/>
          <p:nvPr/>
        </p:nvCxnSpPr>
        <p:spPr>
          <a:xfrm>
            <a:off x="6189289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42"/>
          <p:cNvCxnSpPr/>
          <p:nvPr/>
        </p:nvCxnSpPr>
        <p:spPr>
          <a:xfrm>
            <a:off x="7307733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42"/>
          <p:cNvCxnSpPr/>
          <p:nvPr/>
        </p:nvCxnSpPr>
        <p:spPr>
          <a:xfrm>
            <a:off x="8426178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42"/>
          <p:cNvCxnSpPr/>
          <p:nvPr/>
        </p:nvCxnSpPr>
        <p:spPr>
          <a:xfrm>
            <a:off x="4511622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42"/>
          <p:cNvCxnSpPr/>
          <p:nvPr/>
        </p:nvCxnSpPr>
        <p:spPr>
          <a:xfrm>
            <a:off x="5630067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2"/>
          <p:cNvCxnSpPr/>
          <p:nvPr/>
        </p:nvCxnSpPr>
        <p:spPr>
          <a:xfrm>
            <a:off x="6748511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2"/>
          <p:cNvCxnSpPr/>
          <p:nvPr/>
        </p:nvCxnSpPr>
        <p:spPr>
          <a:xfrm>
            <a:off x="7866956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42"/>
          <p:cNvCxnSpPr/>
          <p:nvPr/>
        </p:nvCxnSpPr>
        <p:spPr>
          <a:xfrm>
            <a:off x="8985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2"/>
          <p:cNvCxnSpPr/>
          <p:nvPr/>
        </p:nvCxnSpPr>
        <p:spPr>
          <a:xfrm>
            <a:off x="7194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42"/>
          <p:cNvCxnSpPr/>
          <p:nvPr/>
        </p:nvCxnSpPr>
        <p:spPr>
          <a:xfrm>
            <a:off x="120876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2"/>
          <p:cNvCxnSpPr/>
          <p:nvPr/>
        </p:nvCxnSpPr>
        <p:spPr>
          <a:xfrm>
            <a:off x="169812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2"/>
          <p:cNvCxnSpPr/>
          <p:nvPr/>
        </p:nvCxnSpPr>
        <p:spPr>
          <a:xfrm>
            <a:off x="218748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42"/>
          <p:cNvSpPr/>
          <p:nvPr/>
        </p:nvSpPr>
        <p:spPr>
          <a:xfrm>
            <a:off x="229843" y="4125475"/>
            <a:ext cx="3425935" cy="838687"/>
          </a:xfrm>
          <a:custGeom>
            <a:rect b="b" l="l" r="r" t="t"/>
            <a:pathLst>
              <a:path extrusionOk="0" h="148178" w="347018">
                <a:moveTo>
                  <a:pt x="0" y="0"/>
                </a:moveTo>
                <a:lnTo>
                  <a:pt x="0" y="148178"/>
                </a:lnTo>
                <a:lnTo>
                  <a:pt x="347018" y="148178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03" name="Google Shape;303;p42"/>
          <p:cNvCxnSpPr/>
          <p:nvPr/>
        </p:nvCxnSpPr>
        <p:spPr>
          <a:xfrm>
            <a:off x="267684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42"/>
          <p:cNvCxnSpPr/>
          <p:nvPr/>
        </p:nvCxnSpPr>
        <p:spPr>
          <a:xfrm>
            <a:off x="31662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42"/>
          <p:cNvSpPr/>
          <p:nvPr/>
        </p:nvSpPr>
        <p:spPr>
          <a:xfrm>
            <a:off x="5633673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06" name="Google Shape;306;p42"/>
          <p:cNvSpPr txBox="1"/>
          <p:nvPr>
            <p:ph idx="16" type="body"/>
          </p:nvPr>
        </p:nvSpPr>
        <p:spPr>
          <a:xfrm>
            <a:off x="5633675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07" name="Google Shape;307;p42"/>
          <p:cNvSpPr txBox="1"/>
          <p:nvPr>
            <p:ph idx="17" type="subTitle"/>
          </p:nvPr>
        </p:nvSpPr>
        <p:spPr>
          <a:xfrm>
            <a:off x="3959151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308" name="Google Shape;308;p42"/>
          <p:cNvSpPr txBox="1"/>
          <p:nvPr>
            <p:ph idx="18" type="subTitle"/>
          </p:nvPr>
        </p:nvSpPr>
        <p:spPr>
          <a:xfrm>
            <a:off x="5633676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309" name="Google Shape;309;p42"/>
          <p:cNvSpPr/>
          <p:nvPr/>
        </p:nvSpPr>
        <p:spPr>
          <a:xfrm>
            <a:off x="563366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10" name="Google Shape;310;p42"/>
          <p:cNvSpPr txBox="1"/>
          <p:nvPr>
            <p:ph idx="19" type="body"/>
          </p:nvPr>
        </p:nvSpPr>
        <p:spPr>
          <a:xfrm>
            <a:off x="563366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11" name="Google Shape;311;p42"/>
          <p:cNvSpPr txBox="1"/>
          <p:nvPr>
            <p:ph idx="20" type="subTitle"/>
          </p:nvPr>
        </p:nvSpPr>
        <p:spPr>
          <a:xfrm>
            <a:off x="563366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312" name="Google Shape;312;p42"/>
          <p:cNvSpPr txBox="1"/>
          <p:nvPr>
            <p:ph idx="2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13" name="Google Shape;313;p42"/>
          <p:cNvSpPr txBox="1"/>
          <p:nvPr>
            <p:ph idx="22" type="subTitle"/>
          </p:nvPr>
        </p:nvSpPr>
        <p:spPr>
          <a:xfrm>
            <a:off x="50520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14" name="Google Shape;314;p42"/>
          <p:cNvSpPr txBox="1"/>
          <p:nvPr>
            <p:ph idx="23" type="subTitle"/>
          </p:nvPr>
        </p:nvSpPr>
        <p:spPr>
          <a:xfrm>
            <a:off x="728886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15" name="Google Shape;315;p42"/>
          <p:cNvSpPr txBox="1"/>
          <p:nvPr>
            <p:ph idx="24" type="subTitle"/>
          </p:nvPr>
        </p:nvSpPr>
        <p:spPr>
          <a:xfrm>
            <a:off x="84073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16" name="Google Shape;316;p42"/>
          <p:cNvSpPr txBox="1"/>
          <p:nvPr>
            <p:ph idx="25" type="subTitle"/>
          </p:nvPr>
        </p:nvSpPr>
        <p:spPr>
          <a:xfrm>
            <a:off x="61704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17" name="Google Shape;317;p42"/>
          <p:cNvSpPr txBox="1"/>
          <p:nvPr>
            <p:ph idx="26" type="subTitle"/>
          </p:nvPr>
        </p:nvSpPr>
        <p:spPr>
          <a:xfrm>
            <a:off x="3946300" y="2211525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18" name="Google Shape;318;p42"/>
          <p:cNvSpPr txBox="1"/>
          <p:nvPr>
            <p:ph idx="27" type="subTitle"/>
          </p:nvPr>
        </p:nvSpPr>
        <p:spPr>
          <a:xfrm>
            <a:off x="56192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19" name="Google Shape;319;p42"/>
          <p:cNvSpPr txBox="1"/>
          <p:nvPr>
            <p:ph idx="28" type="subTitle"/>
          </p:nvPr>
        </p:nvSpPr>
        <p:spPr>
          <a:xfrm>
            <a:off x="73028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0" name="Google Shape;320;p42"/>
          <p:cNvSpPr txBox="1"/>
          <p:nvPr>
            <p:ph idx="29" type="subTitle"/>
          </p:nvPr>
        </p:nvSpPr>
        <p:spPr>
          <a:xfrm>
            <a:off x="56253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2"/>
          <p:cNvSpPr txBox="1"/>
          <p:nvPr>
            <p:ph idx="30" type="subTitle"/>
          </p:nvPr>
        </p:nvSpPr>
        <p:spPr>
          <a:xfrm>
            <a:off x="7298200" y="1997467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2"/>
          <p:cNvSpPr txBox="1"/>
          <p:nvPr>
            <p:ph idx="31" type="subTitle"/>
          </p:nvPr>
        </p:nvSpPr>
        <p:spPr>
          <a:xfrm>
            <a:off x="39524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2"/>
          <p:cNvSpPr txBox="1"/>
          <p:nvPr>
            <p:ph idx="32" type="subTitle"/>
          </p:nvPr>
        </p:nvSpPr>
        <p:spPr>
          <a:xfrm>
            <a:off x="3939000" y="2797425"/>
            <a:ext cx="49689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324" name="Google Shape;324;p42"/>
          <p:cNvSpPr txBox="1"/>
          <p:nvPr>
            <p:ph idx="33" type="subTitle"/>
          </p:nvPr>
        </p:nvSpPr>
        <p:spPr>
          <a:xfrm>
            <a:off x="3946300" y="3070150"/>
            <a:ext cx="49689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5" name="Google Shape;325;p42"/>
          <p:cNvSpPr txBox="1"/>
          <p:nvPr>
            <p:ph idx="34" type="subTitle"/>
          </p:nvPr>
        </p:nvSpPr>
        <p:spPr>
          <a:xfrm>
            <a:off x="220150" y="3826873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326" name="Google Shape;326;p42"/>
          <p:cNvSpPr txBox="1"/>
          <p:nvPr>
            <p:ph idx="35" type="subTitle"/>
          </p:nvPr>
        </p:nvSpPr>
        <p:spPr>
          <a:xfrm>
            <a:off x="21829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27" name="Google Shape;327;p42"/>
          <p:cNvSpPr txBox="1"/>
          <p:nvPr>
            <p:ph idx="36" type="subTitle"/>
          </p:nvPr>
        </p:nvSpPr>
        <p:spPr>
          <a:xfrm>
            <a:off x="189200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328" name="Google Shape;328;p42"/>
          <p:cNvSpPr txBox="1"/>
          <p:nvPr>
            <p:ph idx="37" type="subTitle"/>
          </p:nvPr>
        </p:nvSpPr>
        <p:spPr>
          <a:xfrm>
            <a:off x="21829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29" name="Google Shape;329;p42"/>
          <p:cNvSpPr txBox="1"/>
          <p:nvPr>
            <p:ph idx="38" type="subTitle"/>
          </p:nvPr>
        </p:nvSpPr>
        <p:spPr>
          <a:xfrm>
            <a:off x="220150" y="2152976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330" name="Google Shape;330;p42"/>
          <p:cNvSpPr txBox="1"/>
          <p:nvPr>
            <p:ph idx="39" type="subTitle"/>
          </p:nvPr>
        </p:nvSpPr>
        <p:spPr>
          <a:xfrm>
            <a:off x="1985411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331" name="Google Shape;331;p42"/>
          <p:cNvSpPr txBox="1"/>
          <p:nvPr>
            <p:ph idx="40" type="subTitle"/>
          </p:nvPr>
        </p:nvSpPr>
        <p:spPr>
          <a:xfrm>
            <a:off x="201450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4">
    <p:bg>
      <p:bgPr>
        <a:solidFill>
          <a:schemeClr val="dk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/>
        </p:nvSpPr>
        <p:spPr>
          <a:xfrm>
            <a:off x="151500" y="-149638"/>
            <a:ext cx="1478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0">
                <a:solidFill>
                  <a:schemeClr val="accent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b="1" sz="14400">
              <a:solidFill>
                <a:schemeClr val="accent2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34" name="Google Shape;334;p4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43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4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3"/>
          <p:cNvSpPr txBox="1"/>
          <p:nvPr>
            <p:ph idx="3" type="body"/>
          </p:nvPr>
        </p:nvSpPr>
        <p:spPr>
          <a:xfrm>
            <a:off x="1664044" y="349775"/>
            <a:ext cx="69030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572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indent="-4572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indent="-4572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338" name="Google Shape;338;p43"/>
          <p:cNvSpPr txBox="1"/>
          <p:nvPr>
            <p:ph idx="4" type="subTitle"/>
          </p:nvPr>
        </p:nvSpPr>
        <p:spPr>
          <a:xfrm>
            <a:off x="1664050" y="4468300"/>
            <a:ext cx="5489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4_1"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44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4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4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4" name="Google Shape;344;p44"/>
          <p:cNvCxnSpPr/>
          <p:nvPr/>
        </p:nvCxnSpPr>
        <p:spPr>
          <a:xfrm>
            <a:off x="234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44"/>
          <p:cNvCxnSpPr/>
          <p:nvPr/>
        </p:nvCxnSpPr>
        <p:spPr>
          <a:xfrm>
            <a:off x="1474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44"/>
          <p:cNvCxnSpPr/>
          <p:nvPr/>
        </p:nvCxnSpPr>
        <p:spPr>
          <a:xfrm>
            <a:off x="2713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44"/>
          <p:cNvCxnSpPr/>
          <p:nvPr/>
        </p:nvCxnSpPr>
        <p:spPr>
          <a:xfrm>
            <a:off x="39524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4"/>
          <p:cNvCxnSpPr/>
          <p:nvPr/>
        </p:nvCxnSpPr>
        <p:spPr>
          <a:xfrm>
            <a:off x="51916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44"/>
          <p:cNvCxnSpPr/>
          <p:nvPr/>
        </p:nvCxnSpPr>
        <p:spPr>
          <a:xfrm>
            <a:off x="6430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44"/>
          <p:cNvCxnSpPr/>
          <p:nvPr/>
        </p:nvCxnSpPr>
        <p:spPr>
          <a:xfrm>
            <a:off x="7670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44"/>
          <p:cNvCxnSpPr/>
          <p:nvPr/>
        </p:nvCxnSpPr>
        <p:spPr>
          <a:xfrm>
            <a:off x="8909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44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44"/>
          <p:cNvSpPr txBox="1"/>
          <p:nvPr>
            <p:ph idx="4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44"/>
          <p:cNvSpPr txBox="1"/>
          <p:nvPr>
            <p:ph idx="5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44"/>
          <p:cNvSpPr txBox="1"/>
          <p:nvPr>
            <p:ph idx="6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44"/>
          <p:cNvSpPr txBox="1"/>
          <p:nvPr>
            <p:ph idx="7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44"/>
          <p:cNvSpPr txBox="1"/>
          <p:nvPr>
            <p:ph idx="8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44"/>
          <p:cNvSpPr txBox="1"/>
          <p:nvPr>
            <p:ph idx="9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44"/>
          <p:cNvSpPr txBox="1"/>
          <p:nvPr>
            <p:ph idx="13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hart">
  <p:cSld name="BLANK_1_5"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2" name="Google Shape;362;p4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4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45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365" name="Google Shape;365;p45"/>
          <p:cNvGrpSpPr/>
          <p:nvPr/>
        </p:nvGrpSpPr>
        <p:grpSpPr>
          <a:xfrm>
            <a:off x="234275" y="1193325"/>
            <a:ext cx="8682900" cy="3704450"/>
            <a:chOff x="234275" y="1193325"/>
            <a:chExt cx="8682900" cy="3704450"/>
          </a:xfrm>
        </p:grpSpPr>
        <p:cxnSp>
          <p:nvCxnSpPr>
            <p:cNvPr id="366" name="Google Shape;366;p45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45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45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9" name="Google Shape;369;p45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70" name="Google Shape;370;p45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1" name="Google Shape;371;p45"/>
          <p:cNvSpPr txBox="1"/>
          <p:nvPr>
            <p:ph idx="4" type="subTitle"/>
          </p:nvPr>
        </p:nvSpPr>
        <p:spPr>
          <a:xfrm>
            <a:off x="207975" y="10657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45"/>
          <p:cNvSpPr txBox="1"/>
          <p:nvPr>
            <p:ph idx="5" type="subTitle"/>
          </p:nvPr>
        </p:nvSpPr>
        <p:spPr>
          <a:xfrm>
            <a:off x="207975" y="1803028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45"/>
          <p:cNvSpPr txBox="1"/>
          <p:nvPr>
            <p:ph idx="6" type="subTitle"/>
          </p:nvPr>
        </p:nvSpPr>
        <p:spPr>
          <a:xfrm>
            <a:off x="207975" y="276504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45"/>
          <p:cNvSpPr txBox="1"/>
          <p:nvPr>
            <p:ph idx="7" type="subTitle"/>
          </p:nvPr>
        </p:nvSpPr>
        <p:spPr>
          <a:xfrm>
            <a:off x="207975" y="37430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45"/>
          <p:cNvSpPr txBox="1"/>
          <p:nvPr>
            <p:ph idx="8" type="subTitle"/>
          </p:nvPr>
        </p:nvSpPr>
        <p:spPr>
          <a:xfrm>
            <a:off x="1656927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45"/>
          <p:cNvSpPr txBox="1"/>
          <p:nvPr>
            <p:ph idx="9" type="subTitle"/>
          </p:nvPr>
        </p:nvSpPr>
        <p:spPr>
          <a:xfrm>
            <a:off x="3200680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45"/>
          <p:cNvSpPr txBox="1"/>
          <p:nvPr>
            <p:ph idx="13" type="subTitle"/>
          </p:nvPr>
        </p:nvSpPr>
        <p:spPr>
          <a:xfrm>
            <a:off x="4745382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45"/>
          <p:cNvSpPr txBox="1"/>
          <p:nvPr>
            <p:ph idx="14" type="subTitle"/>
          </p:nvPr>
        </p:nvSpPr>
        <p:spPr>
          <a:xfrm>
            <a:off x="6290585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45"/>
          <p:cNvSpPr txBox="1"/>
          <p:nvPr>
            <p:ph idx="15" type="subTitle"/>
          </p:nvPr>
        </p:nvSpPr>
        <p:spPr>
          <a:xfrm>
            <a:off x="7839538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ey Stats">
  <p:cSld name="CUSTOM_1_2_2_1"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46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46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6"/>
          <p:cNvSpPr txBox="1"/>
          <p:nvPr>
            <p:ph idx="3" type="subTitle"/>
          </p:nvPr>
        </p:nvSpPr>
        <p:spPr>
          <a:xfrm>
            <a:off x="30225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4" type="body"/>
          </p:nvPr>
        </p:nvSpPr>
        <p:spPr>
          <a:xfrm>
            <a:off x="273105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7" name="Google Shape;387;p46"/>
          <p:cNvSpPr txBox="1"/>
          <p:nvPr>
            <p:ph idx="5" type="subTitle"/>
          </p:nvPr>
        </p:nvSpPr>
        <p:spPr>
          <a:xfrm>
            <a:off x="30225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" name="Google Shape;388;p46"/>
          <p:cNvSpPr txBox="1"/>
          <p:nvPr>
            <p:ph idx="6" type="body"/>
          </p:nvPr>
        </p:nvSpPr>
        <p:spPr>
          <a:xfrm>
            <a:off x="273105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9" name="Google Shape;389;p46"/>
          <p:cNvSpPr txBox="1"/>
          <p:nvPr>
            <p:ph idx="7" type="subTitle"/>
          </p:nvPr>
        </p:nvSpPr>
        <p:spPr>
          <a:xfrm>
            <a:off x="30225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46"/>
          <p:cNvSpPr txBox="1"/>
          <p:nvPr>
            <p:ph idx="8" type="body"/>
          </p:nvPr>
        </p:nvSpPr>
        <p:spPr>
          <a:xfrm>
            <a:off x="273105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1" name="Google Shape;391;p46"/>
          <p:cNvSpPr txBox="1"/>
          <p:nvPr>
            <p:ph idx="9" type="subTitle"/>
          </p:nvPr>
        </p:nvSpPr>
        <p:spPr>
          <a:xfrm>
            <a:off x="473160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46"/>
          <p:cNvSpPr txBox="1"/>
          <p:nvPr>
            <p:ph idx="13" type="body"/>
          </p:nvPr>
        </p:nvSpPr>
        <p:spPr>
          <a:xfrm>
            <a:off x="716040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3" name="Google Shape;393;p46"/>
          <p:cNvSpPr txBox="1"/>
          <p:nvPr>
            <p:ph idx="14" type="subTitle"/>
          </p:nvPr>
        </p:nvSpPr>
        <p:spPr>
          <a:xfrm>
            <a:off x="473160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46"/>
          <p:cNvSpPr txBox="1"/>
          <p:nvPr>
            <p:ph idx="15" type="body"/>
          </p:nvPr>
        </p:nvSpPr>
        <p:spPr>
          <a:xfrm>
            <a:off x="716040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5" name="Google Shape;395;p46"/>
          <p:cNvSpPr txBox="1"/>
          <p:nvPr>
            <p:ph idx="16" type="subTitle"/>
          </p:nvPr>
        </p:nvSpPr>
        <p:spPr>
          <a:xfrm>
            <a:off x="473160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46"/>
          <p:cNvSpPr txBox="1"/>
          <p:nvPr>
            <p:ph idx="17" type="body"/>
          </p:nvPr>
        </p:nvSpPr>
        <p:spPr>
          <a:xfrm>
            <a:off x="716040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down" showMasterSp="0">
  <p:cSld name="Title Slide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/>
        </p:nvSpPr>
        <p:spPr>
          <a:xfrm>
            <a:off x="7222297" y="4866750"/>
            <a:ext cx="16782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Google_logo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2021   </a:t>
            </a:r>
            <a:r>
              <a:rPr lang="en" sz="400">
                <a:solidFill>
                  <a:schemeClr val="dk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 |   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Confidential and Proprietary  pg. </a:t>
            </a:r>
            <a:fld id="{00000000-1234-1234-1234-123412341234}" type="slidenum"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‹#›</a:t>
            </a:fld>
            <a:endParaRPr sz="400">
              <a:solidFill>
                <a:schemeClr val="dk2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399" name="Google Shape;399;p47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4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4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47"/>
          <p:cNvSpPr txBox="1"/>
          <p:nvPr>
            <p:ph idx="3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7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4" name="Google Shape;404;p47"/>
          <p:cNvSpPr txBox="1"/>
          <p:nvPr>
            <p:ph idx="4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">
  <p:cSld name="CUSTOM_2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>
            <p:ph idx="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7" name="Google Shape;407;p48"/>
          <p:cNvSpPr txBox="1"/>
          <p:nvPr>
            <p:ph idx="2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48"/>
          <p:cNvSpPr txBox="1"/>
          <p:nvPr>
            <p:ph idx="3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4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48"/>
          <p:cNvSpPr txBox="1"/>
          <p:nvPr>
            <p:ph idx="5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1" name="Google Shape;411;p48"/>
          <p:cNvSpPr txBox="1"/>
          <p:nvPr>
            <p:ph idx="6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48"/>
          <p:cNvSpPr txBox="1"/>
          <p:nvPr>
            <p:ph idx="7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13" name="Google Shape;413;p48"/>
          <p:cNvGrpSpPr/>
          <p:nvPr/>
        </p:nvGrpSpPr>
        <p:grpSpPr>
          <a:xfrm>
            <a:off x="234275" y="1193325"/>
            <a:ext cx="8682900" cy="3704625"/>
            <a:chOff x="234275" y="1193325"/>
            <a:chExt cx="8682900" cy="3704625"/>
          </a:xfrm>
        </p:grpSpPr>
        <p:cxnSp>
          <p:nvCxnSpPr>
            <p:cNvPr id="414" name="Google Shape;414;p48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48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48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48"/>
            <p:cNvCxnSpPr/>
            <p:nvPr/>
          </p:nvCxnSpPr>
          <p:spPr>
            <a:xfrm>
              <a:off x="1474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48"/>
            <p:cNvCxnSpPr/>
            <p:nvPr/>
          </p:nvCxnSpPr>
          <p:spPr>
            <a:xfrm>
              <a:off x="27132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48"/>
            <p:cNvCxnSpPr/>
            <p:nvPr/>
          </p:nvCxnSpPr>
          <p:spPr>
            <a:xfrm>
              <a:off x="39524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48"/>
            <p:cNvCxnSpPr/>
            <p:nvPr/>
          </p:nvCxnSpPr>
          <p:spPr>
            <a:xfrm>
              <a:off x="51916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48"/>
            <p:cNvCxnSpPr/>
            <p:nvPr/>
          </p:nvCxnSpPr>
          <p:spPr>
            <a:xfrm>
              <a:off x="64308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48"/>
            <p:cNvCxnSpPr/>
            <p:nvPr/>
          </p:nvCxnSpPr>
          <p:spPr>
            <a:xfrm>
              <a:off x="7670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" name="Google Shape;423;p48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24" name="Google Shape;424;p48"/>
          <p:cNvSpPr txBox="1"/>
          <p:nvPr>
            <p:ph idx="8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48"/>
          <p:cNvSpPr txBox="1"/>
          <p:nvPr>
            <p:ph idx="9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4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48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8" name="Google Shape;428;p48"/>
          <p:cNvSpPr txBox="1"/>
          <p:nvPr>
            <p:ph idx="1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29" name="Google Shape;429;p48"/>
          <p:cNvSpPr txBox="1"/>
          <p:nvPr>
            <p:ph idx="14" type="subTitle"/>
          </p:nvPr>
        </p:nvSpPr>
        <p:spPr>
          <a:xfrm>
            <a:off x="207975" y="1803028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48"/>
          <p:cNvSpPr txBox="1"/>
          <p:nvPr>
            <p:ph idx="15" type="subTitle"/>
          </p:nvPr>
        </p:nvSpPr>
        <p:spPr>
          <a:xfrm>
            <a:off x="207975" y="276504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6" type="subTitle"/>
          </p:nvPr>
        </p:nvSpPr>
        <p:spPr>
          <a:xfrm>
            <a:off x="207975" y="374307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nses">
  <p:cSld name="CUSTOM_2_1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4" name="Google Shape;434;p49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p4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49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7" name="Google Shape;437;p49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CUSTOM_1_2"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/>
          <p:nvPr/>
        </p:nvSpPr>
        <p:spPr>
          <a:xfrm>
            <a:off x="4572125" y="-25"/>
            <a:ext cx="4572000" cy="12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0" name="Google Shape;440;p50"/>
          <p:cNvSpPr/>
          <p:nvPr/>
        </p:nvSpPr>
        <p:spPr>
          <a:xfrm>
            <a:off x="-75" y="-25"/>
            <a:ext cx="4572000" cy="353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1" name="Google Shape;441;p50"/>
          <p:cNvSpPr/>
          <p:nvPr/>
        </p:nvSpPr>
        <p:spPr>
          <a:xfrm>
            <a:off x="4572025" y="1234025"/>
            <a:ext cx="4572000" cy="390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3C3D36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442" name="Google Shape;442;p5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3" name="Google Shape;443;p50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5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50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6" name="Google Shape;446;p50"/>
          <p:cNvSpPr txBox="1"/>
          <p:nvPr>
            <p:ph idx="3" type="body"/>
          </p:nvPr>
        </p:nvSpPr>
        <p:spPr>
          <a:xfrm>
            <a:off x="201875" y="1328225"/>
            <a:ext cx="28887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47" name="Google Shape;447;p50"/>
          <p:cNvSpPr/>
          <p:nvPr/>
        </p:nvSpPr>
        <p:spPr>
          <a:xfrm>
            <a:off x="-75" y="3531275"/>
            <a:ext cx="4572000" cy="16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8" name="Google Shape;448;p50"/>
          <p:cNvSpPr txBox="1"/>
          <p:nvPr>
            <p:ph idx="4" type="title"/>
          </p:nvPr>
        </p:nvSpPr>
        <p:spPr>
          <a:xfrm>
            <a:off x="1775" y="3706500"/>
            <a:ext cx="457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49" name="Google Shape;449;p50"/>
          <p:cNvSpPr txBox="1"/>
          <p:nvPr>
            <p:ph idx="5" type="title"/>
          </p:nvPr>
        </p:nvSpPr>
        <p:spPr>
          <a:xfrm>
            <a:off x="4572025" y="1410802"/>
            <a:ext cx="457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50" name="Google Shape;450;p50"/>
          <p:cNvSpPr txBox="1"/>
          <p:nvPr>
            <p:ph idx="6" type="subTitle"/>
          </p:nvPr>
        </p:nvSpPr>
        <p:spPr>
          <a:xfrm>
            <a:off x="4620125" y="2279600"/>
            <a:ext cx="3623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50"/>
          <p:cNvSpPr txBox="1"/>
          <p:nvPr>
            <p:ph idx="7" type="subTitle"/>
          </p:nvPr>
        </p:nvSpPr>
        <p:spPr>
          <a:xfrm>
            <a:off x="90675" y="4563600"/>
            <a:ext cx="28887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2">
          <p15:clr>
            <a:srgbClr val="FA7B17"/>
          </p15:clr>
        </p15:guide>
        <p15:guide id="2" orient="horz" pos="3048">
          <p15:clr>
            <a:srgbClr val="FA7B17"/>
          </p15:clr>
        </p15:guide>
        <p15:guide id="3" pos="314">
          <p15:clr>
            <a:srgbClr val="FA7B17"/>
          </p15:clr>
        </p15:guide>
        <p15:guide id="4" pos="5446">
          <p15:clr>
            <a:srgbClr val="FA7B17"/>
          </p15:clr>
        </p15:guide>
        <p15:guide id="5" pos="567">
          <p15:clr>
            <a:srgbClr val="FA7B17"/>
          </p15:clr>
        </p15:guide>
        <p15:guide id="6" pos="757">
          <p15:clr>
            <a:srgbClr val="FA7B17"/>
          </p15:clr>
        </p15:guide>
        <p15:guide id="7" pos="1011">
          <p15:clr>
            <a:srgbClr val="FA7B17"/>
          </p15:clr>
        </p15:guide>
        <p15:guide id="8" pos="1201">
          <p15:clr>
            <a:srgbClr val="FA7B17"/>
          </p15:clr>
        </p15:guide>
        <p15:guide id="9" pos="1454">
          <p15:clr>
            <a:srgbClr val="FA7B17"/>
          </p15:clr>
        </p15:guide>
        <p15:guide id="10" pos="1644">
          <p15:clr>
            <a:srgbClr val="FA7B17"/>
          </p15:clr>
        </p15:guide>
        <p15:guide id="11" pos="1898">
          <p15:clr>
            <a:srgbClr val="FA7B17"/>
          </p15:clr>
        </p15:guide>
        <p15:guide id="12" pos="2088">
          <p15:clr>
            <a:srgbClr val="FA7B17"/>
          </p15:clr>
        </p15:guide>
        <p15:guide id="13" pos="2341">
          <p15:clr>
            <a:srgbClr val="FA7B17"/>
          </p15:clr>
        </p15:guide>
        <p15:guide id="14" pos="2532">
          <p15:clr>
            <a:srgbClr val="FA7B17"/>
          </p15:clr>
        </p15:guide>
        <p15:guide id="15" pos="2785">
          <p15:clr>
            <a:srgbClr val="FA7B17"/>
          </p15:clr>
        </p15:guide>
        <p15:guide id="16" pos="2975">
          <p15:clr>
            <a:srgbClr val="FA7B17"/>
          </p15:clr>
        </p15:guide>
        <p15:guide id="17" pos="3228">
          <p15:clr>
            <a:srgbClr val="FA7B17"/>
          </p15:clr>
        </p15:guide>
        <p15:guide id="18" pos="3419">
          <p15:clr>
            <a:srgbClr val="FA7B17"/>
          </p15:clr>
        </p15:guide>
        <p15:guide id="19" pos="3672">
          <p15:clr>
            <a:srgbClr val="FA7B17"/>
          </p15:clr>
        </p15:guide>
        <p15:guide id="20" pos="3862">
          <p15:clr>
            <a:srgbClr val="FA7B17"/>
          </p15:clr>
        </p15:guide>
        <p15:guide id="21" pos="4116">
          <p15:clr>
            <a:srgbClr val="FA7B17"/>
          </p15:clr>
        </p15:guide>
        <p15:guide id="22" pos="4306">
          <p15:clr>
            <a:srgbClr val="FA7B17"/>
          </p15:clr>
        </p15:guide>
        <p15:guide id="23" pos="4559">
          <p15:clr>
            <a:srgbClr val="FA7B17"/>
          </p15:clr>
        </p15:guide>
        <p15:guide id="24" pos="4749">
          <p15:clr>
            <a:srgbClr val="FA7B17"/>
          </p15:clr>
        </p15:guide>
        <p15:guide id="25" pos="5003">
          <p15:clr>
            <a:srgbClr val="FA7B17"/>
          </p15:clr>
        </p15:guide>
        <p15:guide id="26" pos="5193">
          <p15:clr>
            <a:srgbClr val="FA7B17"/>
          </p15:clr>
        </p15:guide>
        <p15:guide id="27" orient="horz" pos="837">
          <p15:clr>
            <a:srgbClr val="FA7B17"/>
          </p15:clr>
        </p15:guide>
        <p15:guide id="28" orient="horz" pos="2312">
          <p15:clr>
            <a:srgbClr val="FA7B17"/>
          </p15:clr>
        </p15:guide>
        <p15:guide id="29" orient="horz" pos="2405">
          <p15:clr>
            <a:srgbClr val="FA7B17"/>
          </p15:clr>
        </p15:guide>
        <p15:guide id="30" orient="horz" pos="929">
          <p15:clr>
            <a:srgbClr val="FA7B17"/>
          </p15:clr>
        </p15:guide>
        <p15:guide id="31" orient="horz" pos="1574">
          <p15:clr>
            <a:srgbClr val="FA7B17"/>
          </p15:clr>
        </p15:guide>
        <p15:guide id="32" orient="horz" pos="1666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mping Up">
  <p:cSld name="TITLE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4" name="Google Shape;454;p51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5" name="Google Shape;455;p5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51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erarchy">
  <p:cSld name="CUSTOM_4">
    <p:bg>
      <p:bgPr>
        <a:solidFill>
          <a:schemeClr val="lt2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9" name="Google Shape;459;p52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p5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52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62" name="Google Shape;462;p52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CUSTOM_2_1_1_1_1_1_1_1"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5" name="Google Shape;465;p53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6" name="Google Shape;466;p5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53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68" name="Google Shape;468;p53"/>
          <p:cNvSpPr txBox="1"/>
          <p:nvPr>
            <p:ph idx="3" type="subTitle"/>
          </p:nvPr>
        </p:nvSpPr>
        <p:spPr>
          <a:xfrm>
            <a:off x="5799441" y="1594150"/>
            <a:ext cx="2616000" cy="2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3"/>
          <p:cNvSpPr txBox="1"/>
          <p:nvPr>
            <p:ph idx="4" type="body"/>
          </p:nvPr>
        </p:nvSpPr>
        <p:spPr>
          <a:xfrm>
            <a:off x="5799450" y="2143800"/>
            <a:ext cx="2992800" cy="14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ook">
  <p:cSld name="TITLE_2_1_1_1">
    <p:bg>
      <p:bgPr>
        <a:solidFill>
          <a:schemeClr val="dk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2" name="Google Shape;472;p54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3" name="Google Shape;473;p5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54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5" name="Google Shape;475;p54"/>
          <p:cNvSpPr txBox="1"/>
          <p:nvPr>
            <p:ph idx="3" type="body"/>
          </p:nvPr>
        </p:nvSpPr>
        <p:spPr>
          <a:xfrm>
            <a:off x="1776150" y="1206375"/>
            <a:ext cx="40785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54"/>
          <p:cNvSpPr/>
          <p:nvPr>
            <p:ph idx="4" type="pic"/>
          </p:nvPr>
        </p:nvSpPr>
        <p:spPr>
          <a:xfrm>
            <a:off x="3801625" y="3595950"/>
            <a:ext cx="5342400" cy="1547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4 Column ">
  <p:cSld name="TITLE_2_1_1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/>
          <p:nvPr/>
        </p:nvSpPr>
        <p:spPr>
          <a:xfrm>
            <a:off x="686075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79" name="Google Shape;479;p5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0" name="Google Shape;480;p5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1" name="Google Shape;481;p5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55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83" name="Google Shape;483;p55"/>
          <p:cNvSpPr/>
          <p:nvPr/>
        </p:nvSpPr>
        <p:spPr>
          <a:xfrm>
            <a:off x="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2289600" y="1226475"/>
            <a:ext cx="22896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5" name="Google Shape;485;p55"/>
          <p:cNvSpPr/>
          <p:nvPr/>
        </p:nvSpPr>
        <p:spPr>
          <a:xfrm>
            <a:off x="4579200" y="1226475"/>
            <a:ext cx="22896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6" name="Google Shape;486;p55"/>
          <p:cNvSpPr txBox="1"/>
          <p:nvPr>
            <p:ph idx="3" type="subTitle"/>
          </p:nvPr>
        </p:nvSpPr>
        <p:spPr>
          <a:xfrm>
            <a:off x="205725" y="2736600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7" name="Google Shape;487;p55"/>
          <p:cNvSpPr txBox="1"/>
          <p:nvPr>
            <p:ph idx="4" type="body"/>
          </p:nvPr>
        </p:nvSpPr>
        <p:spPr>
          <a:xfrm>
            <a:off x="205700" y="3291860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88" name="Google Shape;488;p55"/>
          <p:cNvSpPr txBox="1"/>
          <p:nvPr>
            <p:ph idx="5" type="subTitle"/>
          </p:nvPr>
        </p:nvSpPr>
        <p:spPr>
          <a:xfrm>
            <a:off x="2509242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55"/>
          <p:cNvSpPr txBox="1"/>
          <p:nvPr>
            <p:ph idx="6" type="body"/>
          </p:nvPr>
        </p:nvSpPr>
        <p:spPr>
          <a:xfrm>
            <a:off x="2509217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0" name="Google Shape;490;p55"/>
          <p:cNvSpPr txBox="1"/>
          <p:nvPr>
            <p:ph idx="7" type="subTitle"/>
          </p:nvPr>
        </p:nvSpPr>
        <p:spPr>
          <a:xfrm>
            <a:off x="4813008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1" name="Google Shape;491;p55"/>
          <p:cNvSpPr txBox="1"/>
          <p:nvPr>
            <p:ph idx="8" type="body"/>
          </p:nvPr>
        </p:nvSpPr>
        <p:spPr>
          <a:xfrm>
            <a:off x="4812983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2" name="Google Shape;492;p55"/>
          <p:cNvSpPr txBox="1"/>
          <p:nvPr>
            <p:ph idx="9" type="subTitle"/>
          </p:nvPr>
        </p:nvSpPr>
        <p:spPr>
          <a:xfrm>
            <a:off x="7091930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55"/>
          <p:cNvSpPr txBox="1"/>
          <p:nvPr>
            <p:ph idx="13" type="body"/>
          </p:nvPr>
        </p:nvSpPr>
        <p:spPr>
          <a:xfrm>
            <a:off x="7091905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4" name="Google Shape;494;p55"/>
          <p:cNvSpPr/>
          <p:nvPr>
            <p:ph idx="14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55"/>
          <p:cNvSpPr/>
          <p:nvPr>
            <p:ph idx="15" type="pic"/>
          </p:nvPr>
        </p:nvSpPr>
        <p:spPr>
          <a:xfrm>
            <a:off x="250922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55"/>
          <p:cNvSpPr/>
          <p:nvPr>
            <p:ph idx="16" type="pic"/>
          </p:nvPr>
        </p:nvSpPr>
        <p:spPr>
          <a:xfrm>
            <a:off x="48129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55"/>
          <p:cNvSpPr/>
          <p:nvPr>
            <p:ph idx="17" type="pic"/>
          </p:nvPr>
        </p:nvSpPr>
        <p:spPr>
          <a:xfrm>
            <a:off x="709190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5 Column">
  <p:cSld name="TITLE_2_1_1_1_1_2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/>
          <p:nvPr/>
        </p:nvSpPr>
        <p:spPr>
          <a:xfrm>
            <a:off x="0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0" name="Google Shape;500;p56"/>
          <p:cNvSpPr/>
          <p:nvPr/>
        </p:nvSpPr>
        <p:spPr>
          <a:xfrm>
            <a:off x="1828799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1" name="Google Shape;501;p56"/>
          <p:cNvSpPr/>
          <p:nvPr/>
        </p:nvSpPr>
        <p:spPr>
          <a:xfrm>
            <a:off x="3657599" y="1226475"/>
            <a:ext cx="18288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5486408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3" name="Google Shape;503;p56"/>
          <p:cNvSpPr/>
          <p:nvPr/>
        </p:nvSpPr>
        <p:spPr>
          <a:xfrm>
            <a:off x="7315192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4" name="Google Shape;504;p5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" name="Google Shape;505;p56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5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56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08" name="Google Shape;508;p56"/>
          <p:cNvSpPr txBox="1"/>
          <p:nvPr>
            <p:ph idx="3" type="subTitle"/>
          </p:nvPr>
        </p:nvSpPr>
        <p:spPr>
          <a:xfrm>
            <a:off x="205720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56"/>
          <p:cNvSpPr txBox="1"/>
          <p:nvPr>
            <p:ph idx="4" type="body"/>
          </p:nvPr>
        </p:nvSpPr>
        <p:spPr>
          <a:xfrm>
            <a:off x="205700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10" name="Google Shape;510;p56"/>
          <p:cNvSpPr/>
          <p:nvPr>
            <p:ph idx="5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6"/>
          <p:cNvSpPr/>
          <p:nvPr>
            <p:ph idx="6" type="pic"/>
          </p:nvPr>
        </p:nvSpPr>
        <p:spPr>
          <a:xfrm>
            <a:off x="2023222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56"/>
          <p:cNvSpPr/>
          <p:nvPr>
            <p:ph idx="7" type="pic"/>
          </p:nvPr>
        </p:nvSpPr>
        <p:spPr>
          <a:xfrm>
            <a:off x="3852019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56"/>
          <p:cNvSpPr/>
          <p:nvPr>
            <p:ph idx="8" type="pic"/>
          </p:nvPr>
        </p:nvSpPr>
        <p:spPr>
          <a:xfrm>
            <a:off x="5680816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56"/>
          <p:cNvSpPr/>
          <p:nvPr>
            <p:ph idx="9" type="pic"/>
          </p:nvPr>
        </p:nvSpPr>
        <p:spPr>
          <a:xfrm>
            <a:off x="7509613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56"/>
          <p:cNvSpPr txBox="1"/>
          <p:nvPr>
            <p:ph idx="13" type="subTitle"/>
          </p:nvPr>
        </p:nvSpPr>
        <p:spPr>
          <a:xfrm>
            <a:off x="20301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56"/>
          <p:cNvSpPr txBox="1"/>
          <p:nvPr>
            <p:ph idx="14" type="body"/>
          </p:nvPr>
        </p:nvSpPr>
        <p:spPr>
          <a:xfrm>
            <a:off x="20300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17" name="Google Shape;517;p56"/>
          <p:cNvSpPr txBox="1"/>
          <p:nvPr>
            <p:ph idx="15" type="subTitle"/>
          </p:nvPr>
        </p:nvSpPr>
        <p:spPr>
          <a:xfrm>
            <a:off x="38589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8" name="Google Shape;518;p56"/>
          <p:cNvSpPr txBox="1"/>
          <p:nvPr>
            <p:ph idx="16" type="body"/>
          </p:nvPr>
        </p:nvSpPr>
        <p:spPr>
          <a:xfrm>
            <a:off x="38588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19" name="Google Shape;519;p56"/>
          <p:cNvSpPr txBox="1"/>
          <p:nvPr>
            <p:ph idx="17" type="subTitle"/>
          </p:nvPr>
        </p:nvSpPr>
        <p:spPr>
          <a:xfrm>
            <a:off x="56877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0" name="Google Shape;520;p56"/>
          <p:cNvSpPr txBox="1"/>
          <p:nvPr>
            <p:ph idx="18" type="body"/>
          </p:nvPr>
        </p:nvSpPr>
        <p:spPr>
          <a:xfrm>
            <a:off x="56876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21" name="Google Shape;521;p56"/>
          <p:cNvSpPr txBox="1"/>
          <p:nvPr>
            <p:ph idx="19" type="subTitle"/>
          </p:nvPr>
        </p:nvSpPr>
        <p:spPr>
          <a:xfrm>
            <a:off x="75165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56"/>
          <p:cNvSpPr txBox="1"/>
          <p:nvPr>
            <p:ph idx="20" type="body"/>
          </p:nvPr>
        </p:nvSpPr>
        <p:spPr>
          <a:xfrm>
            <a:off x="75164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6 Column">
  <p:cSld name="TITLE_2_1_1_1_1_2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7"/>
          <p:cNvSpPr/>
          <p:nvPr/>
        </p:nvSpPr>
        <p:spPr>
          <a:xfrm>
            <a:off x="0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5" name="Google Shape;525;p57"/>
          <p:cNvSpPr/>
          <p:nvPr/>
        </p:nvSpPr>
        <p:spPr>
          <a:xfrm>
            <a:off x="1523982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6" name="Google Shape;526;p57"/>
          <p:cNvSpPr/>
          <p:nvPr/>
        </p:nvSpPr>
        <p:spPr>
          <a:xfrm>
            <a:off x="3047964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7" name="Google Shape;527;p57"/>
          <p:cNvSpPr/>
          <p:nvPr/>
        </p:nvSpPr>
        <p:spPr>
          <a:xfrm>
            <a:off x="4571955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8" name="Google Shape;528;p57"/>
          <p:cNvSpPr/>
          <p:nvPr/>
        </p:nvSpPr>
        <p:spPr>
          <a:xfrm>
            <a:off x="6095925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9" name="Google Shape;529;p5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0" name="Google Shape;530;p5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1" name="Google Shape;531;p5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57"/>
          <p:cNvSpPr txBox="1"/>
          <p:nvPr>
            <p:ph type="title"/>
          </p:nvPr>
        </p:nvSpPr>
        <p:spPr>
          <a:xfrm>
            <a:off x="73150" y="340625"/>
            <a:ext cx="89538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33" name="Google Shape;533;p57"/>
          <p:cNvSpPr txBox="1"/>
          <p:nvPr>
            <p:ph idx="3" type="subTitle"/>
          </p:nvPr>
        </p:nvSpPr>
        <p:spPr>
          <a:xfrm>
            <a:off x="171431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4" name="Google Shape;534;p57"/>
          <p:cNvSpPr txBox="1"/>
          <p:nvPr>
            <p:ph idx="4" type="body"/>
          </p:nvPr>
        </p:nvSpPr>
        <p:spPr>
          <a:xfrm>
            <a:off x="171425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35" name="Google Shape;535;p57"/>
          <p:cNvSpPr/>
          <p:nvPr>
            <p:ph idx="5" type="pic"/>
          </p:nvPr>
        </p:nvSpPr>
        <p:spPr>
          <a:xfrm>
            <a:off x="153200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57"/>
          <p:cNvSpPr/>
          <p:nvPr>
            <p:ph idx="6" type="pic"/>
          </p:nvPr>
        </p:nvSpPr>
        <p:spPr>
          <a:xfrm>
            <a:off x="168599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57"/>
          <p:cNvSpPr/>
          <p:nvPr>
            <p:ph idx="7" type="pic"/>
          </p:nvPr>
        </p:nvSpPr>
        <p:spPr>
          <a:xfrm>
            <a:off x="3209979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57"/>
          <p:cNvSpPr/>
          <p:nvPr>
            <p:ph idx="8" type="pic"/>
          </p:nvPr>
        </p:nvSpPr>
        <p:spPr>
          <a:xfrm>
            <a:off x="473396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57"/>
          <p:cNvSpPr/>
          <p:nvPr>
            <p:ph idx="9" type="pic"/>
          </p:nvPr>
        </p:nvSpPr>
        <p:spPr>
          <a:xfrm>
            <a:off x="625794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57"/>
          <p:cNvSpPr txBox="1"/>
          <p:nvPr>
            <p:ph idx="13" type="subTitle"/>
          </p:nvPr>
        </p:nvSpPr>
        <p:spPr>
          <a:xfrm>
            <a:off x="1691737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1" name="Google Shape;541;p57"/>
          <p:cNvSpPr txBox="1"/>
          <p:nvPr>
            <p:ph idx="14" type="body"/>
          </p:nvPr>
        </p:nvSpPr>
        <p:spPr>
          <a:xfrm>
            <a:off x="1691730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2" name="Google Shape;542;p57"/>
          <p:cNvSpPr txBox="1"/>
          <p:nvPr>
            <p:ph idx="15" type="subTitle"/>
          </p:nvPr>
        </p:nvSpPr>
        <p:spPr>
          <a:xfrm>
            <a:off x="3215719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" name="Google Shape;543;p57"/>
          <p:cNvSpPr txBox="1"/>
          <p:nvPr>
            <p:ph idx="16" type="body"/>
          </p:nvPr>
        </p:nvSpPr>
        <p:spPr>
          <a:xfrm>
            <a:off x="3215712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4" name="Google Shape;544;p57"/>
          <p:cNvSpPr txBox="1"/>
          <p:nvPr>
            <p:ph idx="17" type="subTitle"/>
          </p:nvPr>
        </p:nvSpPr>
        <p:spPr>
          <a:xfrm>
            <a:off x="4739702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5" name="Google Shape;545;p57"/>
          <p:cNvSpPr txBox="1"/>
          <p:nvPr>
            <p:ph idx="18" type="body"/>
          </p:nvPr>
        </p:nvSpPr>
        <p:spPr>
          <a:xfrm>
            <a:off x="4739694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6" name="Google Shape;546;p57"/>
          <p:cNvSpPr txBox="1"/>
          <p:nvPr>
            <p:ph idx="19" type="subTitle"/>
          </p:nvPr>
        </p:nvSpPr>
        <p:spPr>
          <a:xfrm>
            <a:off x="6263685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57"/>
          <p:cNvSpPr txBox="1"/>
          <p:nvPr>
            <p:ph idx="20" type="body"/>
          </p:nvPr>
        </p:nvSpPr>
        <p:spPr>
          <a:xfrm>
            <a:off x="6263677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8" name="Google Shape;548;p57"/>
          <p:cNvSpPr/>
          <p:nvPr/>
        </p:nvSpPr>
        <p:spPr>
          <a:xfrm>
            <a:off x="7619949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9" name="Google Shape;549;p57"/>
          <p:cNvSpPr/>
          <p:nvPr>
            <p:ph idx="21" type="pic"/>
          </p:nvPr>
        </p:nvSpPr>
        <p:spPr>
          <a:xfrm>
            <a:off x="778197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57"/>
          <p:cNvSpPr txBox="1"/>
          <p:nvPr>
            <p:ph idx="22" type="subTitle"/>
          </p:nvPr>
        </p:nvSpPr>
        <p:spPr>
          <a:xfrm>
            <a:off x="7787709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1" name="Google Shape;551;p57"/>
          <p:cNvSpPr txBox="1"/>
          <p:nvPr>
            <p:ph idx="23" type="body"/>
          </p:nvPr>
        </p:nvSpPr>
        <p:spPr>
          <a:xfrm>
            <a:off x="7787700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3 Column">
  <p:cSld name="TITLE_2_1_1_1_1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8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4" name="Google Shape;554;p58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5" name="Google Shape;555;p5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58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57" name="Google Shape;557;p58"/>
          <p:cNvSpPr/>
          <p:nvPr/>
        </p:nvSpPr>
        <p:spPr>
          <a:xfrm>
            <a:off x="0" y="1226475"/>
            <a:ext cx="3048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8" name="Google Shape;558;p58"/>
          <p:cNvSpPr/>
          <p:nvPr/>
        </p:nvSpPr>
        <p:spPr>
          <a:xfrm>
            <a:off x="3048040" y="1226475"/>
            <a:ext cx="3048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9" name="Google Shape;559;p58"/>
          <p:cNvSpPr/>
          <p:nvPr/>
        </p:nvSpPr>
        <p:spPr>
          <a:xfrm>
            <a:off x="6096081" y="1226475"/>
            <a:ext cx="3048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0" name="Google Shape;560;p58"/>
          <p:cNvSpPr/>
          <p:nvPr>
            <p:ph idx="3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58"/>
          <p:cNvSpPr/>
          <p:nvPr>
            <p:ph idx="4" type="pic"/>
          </p:nvPr>
        </p:nvSpPr>
        <p:spPr>
          <a:xfrm>
            <a:off x="3242451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58"/>
          <p:cNvSpPr/>
          <p:nvPr>
            <p:ph idx="5" type="pic"/>
          </p:nvPr>
        </p:nvSpPr>
        <p:spPr>
          <a:xfrm>
            <a:off x="62904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8"/>
          <p:cNvSpPr txBox="1"/>
          <p:nvPr>
            <p:ph idx="6" type="subTitle"/>
          </p:nvPr>
        </p:nvSpPr>
        <p:spPr>
          <a:xfrm>
            <a:off x="205735" y="2736600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58"/>
          <p:cNvSpPr txBox="1"/>
          <p:nvPr>
            <p:ph idx="7" type="body"/>
          </p:nvPr>
        </p:nvSpPr>
        <p:spPr>
          <a:xfrm>
            <a:off x="205700" y="3291857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5" name="Google Shape;565;p58"/>
          <p:cNvSpPr txBox="1"/>
          <p:nvPr>
            <p:ph idx="8" type="subTitle"/>
          </p:nvPr>
        </p:nvSpPr>
        <p:spPr>
          <a:xfrm>
            <a:off x="3253915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58"/>
          <p:cNvSpPr txBox="1"/>
          <p:nvPr>
            <p:ph idx="9" type="body"/>
          </p:nvPr>
        </p:nvSpPr>
        <p:spPr>
          <a:xfrm>
            <a:off x="3253879" y="3291882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7" name="Google Shape;567;p58"/>
          <p:cNvSpPr txBox="1"/>
          <p:nvPr>
            <p:ph idx="13" type="subTitle"/>
          </p:nvPr>
        </p:nvSpPr>
        <p:spPr>
          <a:xfrm>
            <a:off x="6299133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8" name="Google Shape;568;p58"/>
          <p:cNvSpPr txBox="1"/>
          <p:nvPr>
            <p:ph idx="14" type="body"/>
          </p:nvPr>
        </p:nvSpPr>
        <p:spPr>
          <a:xfrm>
            <a:off x="6299098" y="3291882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portunities and Challenges">
  <p:cSld name="TITLE_2_1_1_2">
    <p:bg>
      <p:bgPr>
        <a:solidFill>
          <a:schemeClr val="dk1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1" name="Google Shape;571;p59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2" name="Google Shape;572;p5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59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59"/>
          <p:cNvSpPr/>
          <p:nvPr>
            <p:ph idx="3" type="pic"/>
          </p:nvPr>
        </p:nvSpPr>
        <p:spPr>
          <a:xfrm>
            <a:off x="4235850" y="3600625"/>
            <a:ext cx="2494800" cy="15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59"/>
          <p:cNvSpPr/>
          <p:nvPr>
            <p:ph idx="4" type="pic"/>
          </p:nvPr>
        </p:nvSpPr>
        <p:spPr>
          <a:xfrm>
            <a:off x="5748150" y="1121900"/>
            <a:ext cx="3395700" cy="247860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59"/>
          <p:cNvSpPr txBox="1"/>
          <p:nvPr>
            <p:ph idx="5" type="subTitle"/>
          </p:nvPr>
        </p:nvSpPr>
        <p:spPr>
          <a:xfrm>
            <a:off x="170300" y="1466475"/>
            <a:ext cx="33282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">
  <p:cSld name="TITLE_2_2">
    <p:bg>
      <p:bgPr>
        <a:solidFill>
          <a:schemeClr val="lt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"/>
          <p:cNvSpPr/>
          <p:nvPr>
            <p:ph idx="2" type="pic"/>
          </p:nvPr>
        </p:nvSpPr>
        <p:spPr>
          <a:xfrm>
            <a:off x="575160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60"/>
          <p:cNvSpPr/>
          <p:nvPr>
            <p:ph idx="3" type="pic"/>
          </p:nvPr>
        </p:nvSpPr>
        <p:spPr>
          <a:xfrm>
            <a:off x="3516900" y="141952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p60"/>
          <p:cNvSpPr/>
          <p:nvPr>
            <p:ph idx="4" type="pic"/>
          </p:nvPr>
        </p:nvSpPr>
        <p:spPr>
          <a:xfrm>
            <a:off x="128225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81" name="Google Shape;581;p6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2" name="Google Shape;582;p60"/>
          <p:cNvSpPr txBox="1"/>
          <p:nvPr>
            <p:ph idx="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3" name="Google Shape;583;p6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60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5" name="Google Shape;585;p60"/>
          <p:cNvSpPr/>
          <p:nvPr/>
        </p:nvSpPr>
        <p:spPr>
          <a:xfrm>
            <a:off x="1282200" y="2243875"/>
            <a:ext cx="2234700" cy="24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6" name="Google Shape;586;p60"/>
          <p:cNvSpPr/>
          <p:nvPr/>
        </p:nvSpPr>
        <p:spPr>
          <a:xfrm>
            <a:off x="3516900" y="2243875"/>
            <a:ext cx="2234700" cy="24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7" name="Google Shape;587;p60"/>
          <p:cNvSpPr/>
          <p:nvPr/>
        </p:nvSpPr>
        <p:spPr>
          <a:xfrm>
            <a:off x="5751600" y="2243875"/>
            <a:ext cx="2234700" cy="24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8" name="Google Shape;588;p60"/>
          <p:cNvSpPr txBox="1"/>
          <p:nvPr>
            <p:ph idx="6" type="subTitle"/>
          </p:nvPr>
        </p:nvSpPr>
        <p:spPr>
          <a:xfrm>
            <a:off x="136337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9" name="Google Shape;589;p60"/>
          <p:cNvSpPr txBox="1"/>
          <p:nvPr>
            <p:ph idx="7" type="subTitle"/>
          </p:nvPr>
        </p:nvSpPr>
        <p:spPr>
          <a:xfrm>
            <a:off x="136337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p60"/>
          <p:cNvSpPr txBox="1"/>
          <p:nvPr>
            <p:ph idx="8" type="subTitle"/>
          </p:nvPr>
        </p:nvSpPr>
        <p:spPr>
          <a:xfrm>
            <a:off x="3621600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1" name="Google Shape;591;p60"/>
          <p:cNvSpPr txBox="1"/>
          <p:nvPr>
            <p:ph idx="9" type="subTitle"/>
          </p:nvPr>
        </p:nvSpPr>
        <p:spPr>
          <a:xfrm>
            <a:off x="3621600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2" name="Google Shape;592;p60"/>
          <p:cNvSpPr txBox="1"/>
          <p:nvPr>
            <p:ph idx="13" type="subTitle"/>
          </p:nvPr>
        </p:nvSpPr>
        <p:spPr>
          <a:xfrm>
            <a:off x="587982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3" name="Google Shape;593;p60"/>
          <p:cNvSpPr txBox="1"/>
          <p:nvPr>
            <p:ph idx="14" type="subTitle"/>
          </p:nvPr>
        </p:nvSpPr>
        <p:spPr>
          <a:xfrm>
            <a:off x="587982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ITLE_2_1_2_1">
    <p:bg>
      <p:bgPr>
        <a:solidFill>
          <a:schemeClr val="lt2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1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6" name="Google Shape;596;p6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61"/>
          <p:cNvSpPr txBox="1"/>
          <p:nvPr>
            <p:ph type="title"/>
          </p:nvPr>
        </p:nvSpPr>
        <p:spPr>
          <a:xfrm>
            <a:off x="73151" y="340625"/>
            <a:ext cx="37473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98" name="Google Shape;598;p61"/>
          <p:cNvSpPr/>
          <p:nvPr>
            <p:ph idx="2" type="pic"/>
          </p:nvPr>
        </p:nvSpPr>
        <p:spPr>
          <a:xfrm>
            <a:off x="0" y="2771225"/>
            <a:ext cx="2824800" cy="1885500"/>
          </a:xfrm>
          <a:prstGeom prst="rect">
            <a:avLst/>
          </a:prstGeom>
          <a:noFill/>
          <a:ln>
            <a:noFill/>
          </a:ln>
        </p:spPr>
      </p:sp>
      <p:sp>
        <p:nvSpPr>
          <p:cNvPr id="599" name="Google Shape;599;p61"/>
          <p:cNvSpPr/>
          <p:nvPr>
            <p:ph idx="3" type="pic"/>
          </p:nvPr>
        </p:nvSpPr>
        <p:spPr>
          <a:xfrm>
            <a:off x="2824800" y="2015675"/>
            <a:ext cx="2893800" cy="1930200"/>
          </a:xfrm>
          <a:prstGeom prst="rect">
            <a:avLst/>
          </a:prstGeom>
          <a:noFill/>
          <a:ln>
            <a:noFill/>
          </a:ln>
        </p:spPr>
      </p:sp>
      <p:sp>
        <p:nvSpPr>
          <p:cNvPr id="600" name="Google Shape;600;p61"/>
          <p:cNvSpPr/>
          <p:nvPr>
            <p:ph idx="4" type="pic"/>
          </p:nvPr>
        </p:nvSpPr>
        <p:spPr>
          <a:xfrm>
            <a:off x="5718550" y="2610550"/>
            <a:ext cx="2961300" cy="19737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61"/>
          <p:cNvSpPr/>
          <p:nvPr>
            <p:ph idx="5" type="pic"/>
          </p:nvPr>
        </p:nvSpPr>
        <p:spPr>
          <a:xfrm>
            <a:off x="5718650" y="0"/>
            <a:ext cx="3425400" cy="2246100"/>
          </a:xfrm>
          <a:prstGeom prst="rect">
            <a:avLst/>
          </a:prstGeom>
          <a:noFill/>
          <a:ln>
            <a:noFill/>
          </a:ln>
        </p:spPr>
      </p:sp>
      <p:sp>
        <p:nvSpPr>
          <p:cNvPr id="602" name="Google Shape;602;p61"/>
          <p:cNvSpPr/>
          <p:nvPr>
            <p:ph idx="6" type="pic"/>
          </p:nvPr>
        </p:nvSpPr>
        <p:spPr>
          <a:xfrm>
            <a:off x="3820450" y="0"/>
            <a:ext cx="1898100" cy="126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3" name="Google Shape;603;p61"/>
          <p:cNvSpPr/>
          <p:nvPr>
            <p:ph idx="7" type="pic"/>
          </p:nvPr>
        </p:nvSpPr>
        <p:spPr>
          <a:xfrm>
            <a:off x="1768175" y="1006775"/>
            <a:ext cx="1056900" cy="10089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61"/>
          <p:cNvSpPr txBox="1"/>
          <p:nvPr>
            <p:ph idx="8" type="subTitle"/>
          </p:nvPr>
        </p:nvSpPr>
        <p:spPr>
          <a:xfrm>
            <a:off x="1771200" y="2057446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61"/>
          <p:cNvSpPr txBox="1"/>
          <p:nvPr>
            <p:ph idx="9" type="subTitle"/>
          </p:nvPr>
        </p:nvSpPr>
        <p:spPr>
          <a:xfrm>
            <a:off x="2901125" y="3987842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61"/>
          <p:cNvSpPr txBox="1"/>
          <p:nvPr>
            <p:ph idx="13" type="subTitle"/>
          </p:nvPr>
        </p:nvSpPr>
        <p:spPr>
          <a:xfrm>
            <a:off x="73150" y="4736976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61"/>
          <p:cNvSpPr txBox="1"/>
          <p:nvPr>
            <p:ph idx="14" type="subTitle"/>
          </p:nvPr>
        </p:nvSpPr>
        <p:spPr>
          <a:xfrm>
            <a:off x="5718725" y="465697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61"/>
          <p:cNvSpPr txBox="1"/>
          <p:nvPr>
            <p:ph idx="15" type="subTitle"/>
          </p:nvPr>
        </p:nvSpPr>
        <p:spPr>
          <a:xfrm>
            <a:off x="5785025" y="228743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61"/>
          <p:cNvSpPr txBox="1"/>
          <p:nvPr>
            <p:ph idx="16" type="subTitle"/>
          </p:nvPr>
        </p:nvSpPr>
        <p:spPr>
          <a:xfrm>
            <a:off x="3820450" y="130219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2_1_1_3">
    <p:bg>
      <p:bgPr>
        <a:solidFill>
          <a:schemeClr val="lt2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2" name="Google Shape;612;p6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62"/>
          <p:cNvSpPr txBox="1"/>
          <p:nvPr>
            <p:ph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614" name="Google Shape;614;p62"/>
          <p:cNvSpPr/>
          <p:nvPr>
            <p:ph idx="2" type="pic"/>
          </p:nvPr>
        </p:nvSpPr>
        <p:spPr>
          <a:xfrm>
            <a:off x="1610975" y="3460538"/>
            <a:ext cx="4131000" cy="16830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62"/>
          <p:cNvSpPr/>
          <p:nvPr>
            <p:ph idx="3" type="pic"/>
          </p:nvPr>
        </p:nvSpPr>
        <p:spPr>
          <a:xfrm>
            <a:off x="6455100" y="0"/>
            <a:ext cx="2688900" cy="368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93325"/>
            <a:ext cx="8520600" cy="19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3033075"/>
            <a:ext cx="85206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s://www.literacymidsouth.org/news/the-relationship-between-incarceration-and-low-literacy" TargetMode="External"/><Relationship Id="rId6" Type="http://schemas.openxmlformats.org/officeDocument/2006/relationships/hyperlink" Target="https://www.literacymidsouth.org/news/the-relationship-between-incarceration-and-low-literacy" TargetMode="External"/><Relationship Id="rId7" Type="http://schemas.openxmlformats.org/officeDocument/2006/relationships/hyperlink" Target="https://www.ussc.gov/research/research-reports/education-levels-federally-sentenced-individuals" TargetMode="External"/><Relationship Id="rId8" Type="http://schemas.openxmlformats.org/officeDocument/2006/relationships/hyperlink" Target="https://www.ussc.gov/research/research-reports/education-levels-federally-sentenced-individual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hyperlink" Target="https://www.census.gov/data/tables/2020/demo/educational-attainment/cps-detailed-tables.html" TargetMode="External"/><Relationship Id="rId7" Type="http://schemas.openxmlformats.org/officeDocument/2006/relationships/hyperlink" Target="https://catalog.data.gov/dataset/crime-incidents-in-202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3"/>
          <p:cNvSpPr txBox="1"/>
          <p:nvPr>
            <p:ph idx="5" type="title"/>
          </p:nvPr>
        </p:nvSpPr>
        <p:spPr>
          <a:xfrm>
            <a:off x="2450850" y="747275"/>
            <a:ext cx="7202400" cy="120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The Impact of Educational </a:t>
            </a:r>
            <a:endParaRPr sz="3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Atta</a:t>
            </a:r>
            <a:r>
              <a:rPr lang="en" sz="3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inme</a:t>
            </a:r>
            <a:r>
              <a:rPr lang="en" sz="3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 on Crime Rates</a:t>
            </a: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1" name="Google Shape;621;p63"/>
          <p:cNvSpPr txBox="1"/>
          <p:nvPr>
            <p:ph idx="1" type="subTitle"/>
          </p:nvPr>
        </p:nvSpPr>
        <p:spPr>
          <a:xfrm>
            <a:off x="3090450" y="2582575"/>
            <a:ext cx="44250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he George Washington Project 3 - Team 1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C3D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 Akanle, Mary Darab, William Davis, Faisal Dernawi, Alfred Etame, Mohamed Mursal, &amp; Jessica Snowden</a:t>
            </a:r>
            <a:endParaRPr b="1" sz="1300">
              <a:solidFill>
                <a:srgbClr val="3C3D3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January 8, 2025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622" name="Google Shape;6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0400"/>
            <a:ext cx="2763025" cy="15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3"/>
          <p:cNvPicPr preferRelativeResize="0"/>
          <p:nvPr/>
        </p:nvPicPr>
        <p:blipFill rotWithShape="1">
          <a:blip r:embed="rId4">
            <a:alphaModFix/>
          </a:blip>
          <a:srcRect b="0" l="18894" r="-3432" t="0"/>
          <a:stretch/>
        </p:blipFill>
        <p:spPr>
          <a:xfrm>
            <a:off x="0" y="541400"/>
            <a:ext cx="2875750" cy="16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3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2"/>
          <p:cNvSpPr txBox="1"/>
          <p:nvPr>
            <p:ph type="title"/>
          </p:nvPr>
        </p:nvSpPr>
        <p:spPr>
          <a:xfrm>
            <a:off x="265500" y="394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 Data Analysis</a:t>
            </a:r>
            <a:endParaRPr/>
          </a:p>
        </p:txBody>
      </p:sp>
      <p:sp>
        <p:nvSpPr>
          <p:cNvPr id="730" name="Google Shape;730;p72"/>
          <p:cNvSpPr txBox="1"/>
          <p:nvPr>
            <p:ph idx="1" type="subTitle"/>
          </p:nvPr>
        </p:nvSpPr>
        <p:spPr>
          <a:xfrm>
            <a:off x="265500" y="1964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Drop Down Menus (Educational Attainment, Offence Type, Sex)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Interactive Map with Tracts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Clicking on Each Tract Shows A</a:t>
            </a:r>
            <a:r>
              <a:rPr lang="en" sz="1700"/>
              <a:t>dditional</a:t>
            </a:r>
            <a:r>
              <a:rPr lang="en" sz="1700"/>
              <a:t> Details for That Tract</a:t>
            </a:r>
            <a:endParaRPr sz="1700"/>
          </a:p>
        </p:txBody>
      </p:sp>
      <p:sp>
        <p:nvSpPr>
          <p:cNvPr id="731" name="Google Shape;731;p7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72"/>
          <p:cNvPicPr preferRelativeResize="0"/>
          <p:nvPr/>
        </p:nvPicPr>
        <p:blipFill rotWithShape="1">
          <a:blip r:embed="rId3">
            <a:alphaModFix/>
          </a:blip>
          <a:srcRect b="4752" l="40068" r="22432" t="20290"/>
          <a:stretch/>
        </p:blipFill>
        <p:spPr>
          <a:xfrm>
            <a:off x="4939500" y="414563"/>
            <a:ext cx="3837001" cy="431413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2"/>
          <p:cNvSpPr txBox="1"/>
          <p:nvPr/>
        </p:nvSpPr>
        <p:spPr>
          <a:xfrm>
            <a:off x="198125" y="4334200"/>
            <a:ext cx="4396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837"/>
                </a:solidFill>
                <a:latin typeface="Calibri"/>
                <a:ea typeface="Calibri"/>
                <a:cs typeface="Calibri"/>
                <a:sym typeface="Calibri"/>
              </a:rPr>
              <a:t>Scripts Available for Demo</a:t>
            </a:r>
            <a:endParaRPr sz="800">
              <a:solidFill>
                <a:srgbClr val="1B28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837"/>
                </a:solidFill>
                <a:latin typeface="Calibri"/>
                <a:ea typeface="Calibri"/>
                <a:cs typeface="Calibri"/>
                <a:sym typeface="Calibri"/>
              </a:rPr>
              <a:t>Jupyter Notebook: correlation_analysis</a:t>
            </a:r>
            <a:endParaRPr sz="800">
              <a:solidFill>
                <a:srgbClr val="1B28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837"/>
                </a:solidFill>
                <a:latin typeface="Calibri"/>
                <a:ea typeface="Calibri"/>
                <a:cs typeface="Calibri"/>
                <a:sym typeface="Calibri"/>
              </a:rPr>
              <a:t>Website: In Work</a:t>
            </a:r>
            <a:endParaRPr sz="800">
              <a:solidFill>
                <a:srgbClr val="1B28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72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3"/>
          <p:cNvSpPr txBox="1"/>
          <p:nvPr>
            <p:ph idx="4294967295"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0" name="Google Shape;740;p73"/>
          <p:cNvSpPr txBox="1"/>
          <p:nvPr>
            <p:ph type="title"/>
          </p:nvPr>
        </p:nvSpPr>
        <p:spPr>
          <a:xfrm>
            <a:off x="152400" y="1324475"/>
            <a:ext cx="84825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Less Than High School</a:t>
            </a:r>
            <a:endParaRPr sz="4400"/>
          </a:p>
        </p:txBody>
      </p:sp>
      <p:sp>
        <p:nvSpPr>
          <p:cNvPr id="741" name="Google Shape;741;p73"/>
          <p:cNvSpPr txBox="1"/>
          <p:nvPr>
            <p:ph idx="3" type="subTitle"/>
          </p:nvPr>
        </p:nvSpPr>
        <p:spPr>
          <a:xfrm>
            <a:off x="5799441" y="2022550"/>
            <a:ext cx="2616000" cy="2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742" name="Google Shape;742;p73"/>
          <p:cNvSpPr txBox="1"/>
          <p:nvPr>
            <p:ph idx="4" type="body"/>
          </p:nvPr>
        </p:nvSpPr>
        <p:spPr>
          <a:xfrm>
            <a:off x="5799450" y="2344525"/>
            <a:ext cx="2992800" cy="12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factor, even after removing outliers, is nearly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does show a positive slope (+10.48) to the trend line, indicating that the larger the population with less than a high school degree, the higher the crime rate</a:t>
            </a:r>
            <a:endParaRPr/>
          </a:p>
        </p:txBody>
      </p:sp>
      <p:pic>
        <p:nvPicPr>
          <p:cNvPr id="743" name="Google Shape;7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2550"/>
            <a:ext cx="5494650" cy="27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3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4"/>
          <p:cNvSpPr txBox="1"/>
          <p:nvPr>
            <p:ph idx="4294967295"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0" name="Google Shape;750;p74"/>
          <p:cNvSpPr txBox="1"/>
          <p:nvPr>
            <p:ph type="title"/>
          </p:nvPr>
        </p:nvSpPr>
        <p:spPr>
          <a:xfrm>
            <a:off x="152400" y="1324475"/>
            <a:ext cx="84825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High School</a:t>
            </a:r>
            <a:endParaRPr sz="4400"/>
          </a:p>
        </p:txBody>
      </p:sp>
      <p:sp>
        <p:nvSpPr>
          <p:cNvPr id="751" name="Google Shape;751;p74"/>
          <p:cNvSpPr txBox="1"/>
          <p:nvPr>
            <p:ph idx="3" type="subTitle"/>
          </p:nvPr>
        </p:nvSpPr>
        <p:spPr>
          <a:xfrm>
            <a:off x="5799441" y="2022550"/>
            <a:ext cx="2616000" cy="2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752" name="Google Shape;752;p74"/>
          <p:cNvSpPr txBox="1"/>
          <p:nvPr>
            <p:ph idx="4" type="body"/>
          </p:nvPr>
        </p:nvSpPr>
        <p:spPr>
          <a:xfrm>
            <a:off x="5799450" y="2344525"/>
            <a:ext cx="2992800" cy="12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factor, even after removing outliers, is nearly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does show a negative slope (-10.48) to the trend line, indicating that the larger the population with a high school degree, the lower the crime rate</a:t>
            </a:r>
            <a:endParaRPr/>
          </a:p>
        </p:txBody>
      </p:sp>
      <p:pic>
        <p:nvPicPr>
          <p:cNvPr id="753" name="Google Shape;75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2550"/>
            <a:ext cx="5494640" cy="274732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4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5"/>
          <p:cNvSpPr txBox="1"/>
          <p:nvPr>
            <p:ph idx="4294967295"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0" name="Google Shape;760;p75"/>
          <p:cNvSpPr txBox="1"/>
          <p:nvPr>
            <p:ph type="title"/>
          </p:nvPr>
        </p:nvSpPr>
        <p:spPr>
          <a:xfrm>
            <a:off x="152400" y="1324475"/>
            <a:ext cx="84825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College</a:t>
            </a:r>
            <a:endParaRPr sz="4400"/>
          </a:p>
        </p:txBody>
      </p:sp>
      <p:sp>
        <p:nvSpPr>
          <p:cNvPr id="761" name="Google Shape;761;p75"/>
          <p:cNvSpPr txBox="1"/>
          <p:nvPr>
            <p:ph idx="3" type="subTitle"/>
          </p:nvPr>
        </p:nvSpPr>
        <p:spPr>
          <a:xfrm>
            <a:off x="5799441" y="2022550"/>
            <a:ext cx="2616000" cy="2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762" name="Google Shape;762;p75"/>
          <p:cNvSpPr txBox="1"/>
          <p:nvPr>
            <p:ph idx="4" type="body"/>
          </p:nvPr>
        </p:nvSpPr>
        <p:spPr>
          <a:xfrm>
            <a:off x="5799450" y="2344525"/>
            <a:ext cx="2992800" cy="12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factor even after removing outliers, is still low (0.25)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does show a negative slope (-19.94) to the trend line, indicating that the larger the population a college degree, the lower the crime rate</a:t>
            </a:r>
            <a:endParaRPr/>
          </a:p>
        </p:txBody>
      </p:sp>
      <p:pic>
        <p:nvPicPr>
          <p:cNvPr id="763" name="Google Shape;7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2550"/>
            <a:ext cx="5494640" cy="274732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5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6"/>
          <p:cNvSpPr txBox="1"/>
          <p:nvPr>
            <p:ph idx="4294967295" type="title"/>
          </p:nvPr>
        </p:nvSpPr>
        <p:spPr>
          <a:xfrm>
            <a:off x="366725" y="3728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Times New Roman"/>
                <a:ea typeface="Times New Roman"/>
                <a:cs typeface="Times New Roman"/>
                <a:sym typeface="Times New Roman"/>
              </a:rPr>
              <a:t>Analysis Limitations</a:t>
            </a:r>
            <a:endParaRPr sz="6700"/>
          </a:p>
        </p:txBody>
      </p:sp>
      <p:sp>
        <p:nvSpPr>
          <p:cNvPr id="770" name="Google Shape;770;p76"/>
          <p:cNvSpPr txBox="1"/>
          <p:nvPr>
            <p:ph idx="6" type="subTitle"/>
          </p:nvPr>
        </p:nvSpPr>
        <p:spPr>
          <a:xfrm>
            <a:off x="5963010" y="1049300"/>
            <a:ext cx="28143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6"/>
          <p:cNvSpPr txBox="1"/>
          <p:nvPr>
            <p:ph idx="8" type="subTitle"/>
          </p:nvPr>
        </p:nvSpPr>
        <p:spPr>
          <a:xfrm>
            <a:off x="366759" y="2100560"/>
            <a:ext cx="5223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Offender Data</a:t>
            </a:r>
            <a:endParaRPr/>
          </a:p>
        </p:txBody>
      </p:sp>
      <p:sp>
        <p:nvSpPr>
          <p:cNvPr id="772" name="Google Shape;772;p76"/>
          <p:cNvSpPr txBox="1"/>
          <p:nvPr>
            <p:ph idx="1" type="body"/>
          </p:nvPr>
        </p:nvSpPr>
        <p:spPr>
          <a:xfrm>
            <a:off x="366725" y="1378096"/>
            <a:ext cx="52230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Our analysis </a:t>
            </a:r>
            <a:r>
              <a:rPr lang="en" sz="1300"/>
              <a:t>does not account for type of crime committed (all offenses counted); based on academic literature, disaggregating by offense may yield different correlations</a:t>
            </a:r>
            <a:endParaRPr sz="1300"/>
          </a:p>
        </p:txBody>
      </p:sp>
      <p:sp>
        <p:nvSpPr>
          <p:cNvPr id="773" name="Google Shape;773;p76"/>
          <p:cNvSpPr txBox="1"/>
          <p:nvPr>
            <p:ph idx="2" type="body"/>
          </p:nvPr>
        </p:nvSpPr>
        <p:spPr>
          <a:xfrm>
            <a:off x="5963000" y="1378103"/>
            <a:ext cx="2814300" cy="30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Census tracts can be very small, and are designed to capture populations between 1,200 and 8,000, with the ideal size being 4,000.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Our analysis assesses relationship of crime rate to population in each tract; however, there is no indication that people only commit crimes within their tract.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Utilizing larger geographic areas may yield different correlations.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74" name="Google Shape;774;p76"/>
          <p:cNvSpPr txBox="1"/>
          <p:nvPr>
            <p:ph idx="3" type="body"/>
          </p:nvPr>
        </p:nvSpPr>
        <p:spPr>
          <a:xfrm>
            <a:off x="366750" y="2429375"/>
            <a:ext cx="52230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Crime data does not include the type of offender (sex, race). If this could be added to analysis, it would enable better analysis by looking at individual population groups.</a:t>
            </a:r>
            <a:endParaRPr sz="1300"/>
          </a:p>
        </p:txBody>
      </p:sp>
      <p:sp>
        <p:nvSpPr>
          <p:cNvPr id="775" name="Google Shape;775;p76"/>
          <p:cNvSpPr txBox="1"/>
          <p:nvPr>
            <p:ph idx="5" type="subTitle"/>
          </p:nvPr>
        </p:nvSpPr>
        <p:spPr>
          <a:xfrm>
            <a:off x="366776" y="1049300"/>
            <a:ext cx="5223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Type</a:t>
            </a:r>
            <a:endParaRPr/>
          </a:p>
        </p:txBody>
      </p:sp>
      <p:sp>
        <p:nvSpPr>
          <p:cNvPr id="776" name="Google Shape;776;p76"/>
          <p:cNvSpPr txBox="1"/>
          <p:nvPr>
            <p:ph idx="8" type="subTitle"/>
          </p:nvPr>
        </p:nvSpPr>
        <p:spPr>
          <a:xfrm>
            <a:off x="366734" y="3210885"/>
            <a:ext cx="5223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Data</a:t>
            </a:r>
            <a:endParaRPr/>
          </a:p>
        </p:txBody>
      </p:sp>
      <p:sp>
        <p:nvSpPr>
          <p:cNvPr id="777" name="Google Shape;777;p76"/>
          <p:cNvSpPr txBox="1"/>
          <p:nvPr>
            <p:ph idx="3" type="body"/>
          </p:nvPr>
        </p:nvSpPr>
        <p:spPr>
          <a:xfrm>
            <a:off x="366725" y="3539700"/>
            <a:ext cx="52230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Census data (ACS) uses estimations to determine relative </a:t>
            </a:r>
            <a:r>
              <a:rPr lang="en" sz="1300"/>
              <a:t>population</a:t>
            </a:r>
            <a:r>
              <a:rPr lang="en" sz="1300"/>
              <a:t> in each tract and could be subject to bias as a result of margins of error; census data is also voluntary and tends to not completely capture homeless or low socio-economic groups which have less access to education.</a:t>
            </a:r>
            <a:endParaRPr sz="1300"/>
          </a:p>
        </p:txBody>
      </p:sp>
      <p:sp>
        <p:nvSpPr>
          <p:cNvPr id="778" name="Google Shape;778;p76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77"/>
          <p:cNvPicPr preferRelativeResize="0"/>
          <p:nvPr/>
        </p:nvPicPr>
        <p:blipFill rotWithShape="1">
          <a:blip r:embed="rId3">
            <a:alphaModFix/>
          </a:blip>
          <a:srcRect b="0" l="0" r="18453" t="14821"/>
          <a:stretch/>
        </p:blipFill>
        <p:spPr>
          <a:xfrm rot="-466585">
            <a:off x="740329" y="1361944"/>
            <a:ext cx="3322590" cy="319526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7"/>
          <p:cNvSpPr txBox="1"/>
          <p:nvPr>
            <p:ph type="title"/>
          </p:nvPr>
        </p:nvSpPr>
        <p:spPr>
          <a:xfrm>
            <a:off x="4572000" y="456525"/>
            <a:ext cx="4120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5" name="Google Shape;785;p77"/>
          <p:cNvSpPr txBox="1"/>
          <p:nvPr>
            <p:ph idx="4294967295" type="body"/>
          </p:nvPr>
        </p:nvSpPr>
        <p:spPr>
          <a:xfrm>
            <a:off x="4572000" y="115185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While data analysis does show crime rate decreases when more people are educated; how that data can be used to allocate resources and inform public policy needs additional investigation.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Increased data about offenders (sex, race) would enable ability to link crime rates to specific populations in the Washington, D.C., </a:t>
            </a:r>
            <a:r>
              <a:rPr lang="en" sz="1400"/>
              <a:t>demonstrating</a:t>
            </a:r>
            <a:r>
              <a:rPr lang="en" sz="1400"/>
              <a:t> where gains could be most significant.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Such data </a:t>
            </a:r>
            <a:r>
              <a:rPr lang="en" sz="1400"/>
              <a:t>would</a:t>
            </a:r>
            <a:r>
              <a:rPr lang="en" sz="1400"/>
              <a:t> inform </a:t>
            </a:r>
            <a:r>
              <a:rPr lang="en" sz="1400"/>
              <a:t>targeted programs and investment in areas and with populations that would benefit from improved </a:t>
            </a:r>
            <a:r>
              <a:rPr lang="en" sz="1400"/>
              <a:t>educational attainment.</a:t>
            </a:r>
            <a:endParaRPr sz="1400"/>
          </a:p>
        </p:txBody>
      </p:sp>
      <p:sp>
        <p:nvSpPr>
          <p:cNvPr id="786" name="Google Shape;786;p77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64"/>
          <p:cNvPicPr preferRelativeResize="0"/>
          <p:nvPr/>
        </p:nvPicPr>
        <p:blipFill rotWithShape="1">
          <a:blip r:embed="rId3">
            <a:alphaModFix/>
          </a:blip>
          <a:srcRect b="0" l="645" r="0" t="1185"/>
          <a:stretch/>
        </p:blipFill>
        <p:spPr>
          <a:xfrm>
            <a:off x="562038" y="58975"/>
            <a:ext cx="8781926" cy="3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638" y="1284000"/>
            <a:ext cx="4951799" cy="12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4"/>
          <p:cNvSpPr txBox="1"/>
          <p:nvPr/>
        </p:nvSpPr>
        <p:spPr>
          <a:xfrm>
            <a:off x="307950" y="2981250"/>
            <a:ext cx="42195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3D36"/>
                </a:solidFill>
                <a:latin typeface="Calibri"/>
                <a:ea typeface="Calibri"/>
                <a:cs typeface="Calibri"/>
                <a:sym typeface="Calibri"/>
              </a:rPr>
              <a:t>High School Educational Attainment</a:t>
            </a:r>
            <a:endParaRPr sz="1800">
              <a:solidFill>
                <a:srgbClr val="3C3D3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6344B"/>
                </a:solidFill>
                <a:latin typeface="Calibri"/>
                <a:ea typeface="Calibri"/>
                <a:cs typeface="Calibri"/>
                <a:sym typeface="Calibri"/>
              </a:rPr>
              <a:t>High school dropouts are 3.5 times more likely than high school graduates to be arrested in their lifetime. (1)</a:t>
            </a:r>
            <a:endParaRPr sz="1000">
              <a:solidFill>
                <a:srgbClr val="3C3D36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1B28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1B2837"/>
                </a:solidFill>
                <a:latin typeface="Calibri"/>
                <a:ea typeface="Calibri"/>
                <a:cs typeface="Calibri"/>
                <a:sym typeface="Calibri"/>
              </a:rPr>
              <a:t>For federally sentenced US citizens with less than a high school degree, drug trafficking (42.0%) was the most common offense, followed by firearms (25.2%), immigration (11.5%), robbery (4.2%), and fraud (4.1%).</a:t>
            </a:r>
            <a:r>
              <a:rPr lang="en" sz="1000">
                <a:solidFill>
                  <a:srgbClr val="3C3D36"/>
                </a:solidFill>
                <a:latin typeface="Spectral"/>
                <a:ea typeface="Spectral"/>
                <a:cs typeface="Spectral"/>
                <a:sym typeface="Spectral"/>
              </a:rPr>
              <a:t> (2)</a:t>
            </a:r>
            <a:endParaRPr sz="1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2" name="Google Shape;632;p64"/>
          <p:cNvSpPr txBox="1"/>
          <p:nvPr/>
        </p:nvSpPr>
        <p:spPr>
          <a:xfrm>
            <a:off x="4647225" y="2981250"/>
            <a:ext cx="42195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3D36"/>
                </a:solidFill>
                <a:latin typeface="Calibri"/>
                <a:ea typeface="Calibri"/>
                <a:cs typeface="Calibri"/>
                <a:sym typeface="Calibri"/>
              </a:rPr>
              <a:t>College </a:t>
            </a:r>
            <a:r>
              <a:rPr lang="en" sz="1800">
                <a:solidFill>
                  <a:srgbClr val="3C3D36"/>
                </a:solidFill>
                <a:latin typeface="Calibri"/>
                <a:ea typeface="Calibri"/>
                <a:cs typeface="Calibri"/>
                <a:sym typeface="Calibri"/>
              </a:rPr>
              <a:t>Educational Attainment</a:t>
            </a:r>
            <a:endParaRPr sz="1800">
              <a:solidFill>
                <a:srgbClr val="3C3D3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6344B"/>
                </a:solidFill>
                <a:latin typeface="Calibri"/>
                <a:ea typeface="Calibri"/>
                <a:cs typeface="Calibri"/>
                <a:sym typeface="Calibri"/>
              </a:rPr>
              <a:t>Sentenced individuals with an undergraduate or graduate degree are more often convicted for economic or sex offenses than sentenced persons with less education. (2)</a:t>
            </a:r>
            <a:endParaRPr baseline="30000" sz="1700">
              <a:solidFill>
                <a:srgbClr val="2634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C3D36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6344B"/>
                </a:solidFill>
                <a:latin typeface="Calibri"/>
                <a:ea typeface="Calibri"/>
                <a:cs typeface="Calibri"/>
                <a:sym typeface="Calibri"/>
              </a:rPr>
              <a:t>Approximately one-third of sentenced individuals with an undergraduate degree are convicted for a fraud offense. (2)</a:t>
            </a:r>
            <a:endParaRPr sz="950">
              <a:solidFill>
                <a:srgbClr val="2634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634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6344B"/>
                </a:solidFill>
                <a:latin typeface="Calibri"/>
                <a:ea typeface="Calibri"/>
                <a:cs typeface="Calibri"/>
                <a:sym typeface="Calibri"/>
              </a:rPr>
              <a:t>Fraud (42.2%) was the most common offense of conviction among federally sentenced persons with a graduate degree, though medical doctors were equally likely to commit fraud (37.6%) or drug trafficking (36.5%). (2)</a:t>
            </a:r>
            <a:endParaRPr sz="1000">
              <a:solidFill>
                <a:srgbClr val="3C3D36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3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64"/>
          <p:cNvSpPr txBox="1"/>
          <p:nvPr/>
        </p:nvSpPr>
        <p:spPr>
          <a:xfrm>
            <a:off x="307950" y="4462050"/>
            <a:ext cx="4396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837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800">
              <a:solidFill>
                <a:srgbClr val="1B28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837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lang="en" sz="800">
                <a:solidFill>
                  <a:srgbClr val="1B2837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The Relationship Between Incarceration and Low Literacy — Literacy Mid-South</a:t>
            </a:r>
            <a:endParaRPr sz="8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837"/>
                </a:solidFill>
                <a:latin typeface="Calibri"/>
                <a:ea typeface="Calibri"/>
                <a:cs typeface="Calibri"/>
                <a:sym typeface="Calibri"/>
              </a:rPr>
              <a:t>2:</a:t>
            </a:r>
            <a:r>
              <a:rPr lang="en" sz="800">
                <a:solidFill>
                  <a:srgbClr val="1B2837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Education Levels of Federally Sentenced Individuals | United States Sentencing Commission</a:t>
            </a:r>
            <a:endParaRPr sz="8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4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5"/>
          <p:cNvSpPr txBox="1"/>
          <p:nvPr>
            <p:ph idx="3" type="subTitle"/>
          </p:nvPr>
        </p:nvSpPr>
        <p:spPr>
          <a:xfrm>
            <a:off x="2831600" y="2282567"/>
            <a:ext cx="59850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(8-9) [Jessica]</a:t>
            </a:r>
            <a:endParaRPr/>
          </a:p>
        </p:txBody>
      </p:sp>
      <p:sp>
        <p:nvSpPr>
          <p:cNvPr id="640" name="Google Shape;640;p65"/>
          <p:cNvSpPr txBox="1"/>
          <p:nvPr>
            <p:ph idx="4" type="subTitle"/>
          </p:nvPr>
        </p:nvSpPr>
        <p:spPr>
          <a:xfrm>
            <a:off x="2831600" y="1223856"/>
            <a:ext cx="59850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Phases (6) [Mohamed]</a:t>
            </a:r>
            <a:endParaRPr/>
          </a:p>
        </p:txBody>
      </p:sp>
      <p:sp>
        <p:nvSpPr>
          <p:cNvPr id="641" name="Google Shape;641;p65"/>
          <p:cNvSpPr txBox="1"/>
          <p:nvPr>
            <p:ph idx="2" type="subTitle"/>
          </p:nvPr>
        </p:nvSpPr>
        <p:spPr>
          <a:xfrm>
            <a:off x="2831600" y="694500"/>
            <a:ext cx="59850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Purpose (4-5) [Alfred]</a:t>
            </a:r>
            <a:endParaRPr/>
          </a:p>
        </p:txBody>
      </p:sp>
      <p:sp>
        <p:nvSpPr>
          <p:cNvPr id="642" name="Google Shape;642;p65"/>
          <p:cNvSpPr txBox="1"/>
          <p:nvPr>
            <p:ph type="title"/>
          </p:nvPr>
        </p:nvSpPr>
        <p:spPr>
          <a:xfrm>
            <a:off x="386425" y="1832775"/>
            <a:ext cx="23388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43" name="Google Shape;643;p65"/>
          <p:cNvSpPr txBox="1"/>
          <p:nvPr>
            <p:ph idx="5" type="subTitle"/>
          </p:nvPr>
        </p:nvSpPr>
        <p:spPr>
          <a:xfrm>
            <a:off x="2831600" y="2811923"/>
            <a:ext cx="59850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Map (10) [Faisal]</a:t>
            </a:r>
            <a:endParaRPr/>
          </a:p>
        </p:txBody>
      </p:sp>
      <p:sp>
        <p:nvSpPr>
          <p:cNvPr id="644" name="Google Shape;644;p65"/>
          <p:cNvSpPr txBox="1"/>
          <p:nvPr>
            <p:ph idx="6" type="subTitle"/>
          </p:nvPr>
        </p:nvSpPr>
        <p:spPr>
          <a:xfrm>
            <a:off x="2831600" y="1753212"/>
            <a:ext cx="59850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Ingestion (7) [Mary]</a:t>
            </a:r>
            <a:endParaRPr/>
          </a:p>
        </p:txBody>
      </p:sp>
      <p:sp>
        <p:nvSpPr>
          <p:cNvPr id="645" name="Google Shape;645;p65"/>
          <p:cNvSpPr txBox="1"/>
          <p:nvPr>
            <p:ph idx="5" type="subTitle"/>
          </p:nvPr>
        </p:nvSpPr>
        <p:spPr>
          <a:xfrm>
            <a:off x="2831600" y="3341299"/>
            <a:ext cx="59850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Correlation (11-13) [Will]</a:t>
            </a:r>
            <a:endParaRPr/>
          </a:p>
        </p:txBody>
      </p:sp>
      <p:sp>
        <p:nvSpPr>
          <p:cNvPr id="646" name="Google Shape;646;p65"/>
          <p:cNvSpPr txBox="1"/>
          <p:nvPr>
            <p:ph idx="5" type="subTitle"/>
          </p:nvPr>
        </p:nvSpPr>
        <p:spPr>
          <a:xfrm>
            <a:off x="2831600" y="3886875"/>
            <a:ext cx="59850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Limitations (14) [Faisal, Jessica, Mohamed]</a:t>
            </a:r>
            <a:endParaRPr/>
          </a:p>
        </p:txBody>
      </p:sp>
      <p:sp>
        <p:nvSpPr>
          <p:cNvPr id="647" name="Google Shape;647;p65"/>
          <p:cNvSpPr txBox="1"/>
          <p:nvPr>
            <p:ph idx="2" type="subTitle"/>
          </p:nvPr>
        </p:nvSpPr>
        <p:spPr>
          <a:xfrm>
            <a:off x="2831600" y="171075"/>
            <a:ext cx="59850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(1-3) [Dele]</a:t>
            </a:r>
            <a:endParaRPr/>
          </a:p>
        </p:txBody>
      </p:sp>
      <p:sp>
        <p:nvSpPr>
          <p:cNvPr id="648" name="Google Shape;648;p65"/>
          <p:cNvSpPr txBox="1"/>
          <p:nvPr>
            <p:ph idx="5" type="subTitle"/>
          </p:nvPr>
        </p:nvSpPr>
        <p:spPr>
          <a:xfrm>
            <a:off x="2831600" y="4432450"/>
            <a:ext cx="59850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(15) [Faisal]</a:t>
            </a:r>
            <a:endParaRPr/>
          </a:p>
        </p:txBody>
      </p:sp>
      <p:sp>
        <p:nvSpPr>
          <p:cNvPr id="649" name="Google Shape;649;p65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6"/>
          <p:cNvSpPr txBox="1"/>
          <p:nvPr>
            <p:ph idx="3" type="body"/>
          </p:nvPr>
        </p:nvSpPr>
        <p:spPr>
          <a:xfrm>
            <a:off x="1552669" y="554350"/>
            <a:ext cx="69030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60"/>
              <a:t>How to Use Education Policy to Break the Cycle of Crime and…</a:t>
            </a:r>
            <a:endParaRPr b="1" sz="576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76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94"/>
              <a:t>Guide Policing Policies and Community Engagement</a:t>
            </a:r>
            <a:endParaRPr b="1" sz="3394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94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94"/>
              <a:t>Identify Neighborhoods in Need of Intervention</a:t>
            </a:r>
            <a:endParaRPr b="1" sz="3394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94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94"/>
              <a:t>Inform Investment in </a:t>
            </a:r>
            <a:r>
              <a:rPr b="1" lang="en" sz="3394"/>
              <a:t>Educational</a:t>
            </a:r>
            <a:r>
              <a:rPr b="1" lang="en" sz="3394"/>
              <a:t> Programs</a:t>
            </a:r>
            <a:endParaRPr b="1" sz="3394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94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94"/>
              <a:t>Predict Areas in Need of Proactive Prevention</a:t>
            </a:r>
            <a:endParaRPr b="1" sz="3394"/>
          </a:p>
        </p:txBody>
      </p:sp>
      <p:pic>
        <p:nvPicPr>
          <p:cNvPr id="655" name="Google Shape;6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981700"/>
            <a:ext cx="1983000" cy="19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6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7"/>
          <p:cNvSpPr txBox="1"/>
          <p:nvPr>
            <p:ph idx="2" type="title"/>
          </p:nvPr>
        </p:nvSpPr>
        <p:spPr>
          <a:xfrm>
            <a:off x="2431525" y="446821"/>
            <a:ext cx="6881400" cy="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Purpose</a:t>
            </a:r>
            <a:endParaRPr sz="5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p67"/>
          <p:cNvSpPr txBox="1"/>
          <p:nvPr>
            <p:ph idx="2" type="title"/>
          </p:nvPr>
        </p:nvSpPr>
        <p:spPr>
          <a:xfrm>
            <a:off x="2827225" y="1321275"/>
            <a:ext cx="6090000" cy="3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Investigate the correlation between educational attainment and crime rates in the Washington, D.C. area.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Demonstrate how to utilize educational attainment and crime data to inform decision making and address systemic issues affecting social outcomes.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Hypothesis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As educational attainment increases, crime rate decreases.</a:t>
            </a:r>
            <a:endParaRPr sz="6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3" name="Google Shape;6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25" y="17557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7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8"/>
          <p:cNvSpPr txBox="1"/>
          <p:nvPr>
            <p:ph idx="4294967295"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Phases</a:t>
            </a:r>
            <a:endParaRPr sz="5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0" name="Google Shape;670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72" l="0" r="0" t="1672"/>
          <a:stretch/>
        </p:blipFill>
        <p:spPr>
          <a:xfrm>
            <a:off x="6466020" y="1267125"/>
            <a:ext cx="852900" cy="824400"/>
          </a:xfrm>
          <a:prstGeom prst="rect">
            <a:avLst/>
          </a:prstGeom>
        </p:spPr>
      </p:pic>
      <p:pic>
        <p:nvPicPr>
          <p:cNvPr id="671" name="Google Shape;671;p6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672" l="0" r="0" t="1672"/>
          <a:stretch/>
        </p:blipFill>
        <p:spPr>
          <a:xfrm>
            <a:off x="4207788" y="1267125"/>
            <a:ext cx="852900" cy="824401"/>
          </a:xfrm>
          <a:prstGeom prst="rect">
            <a:avLst/>
          </a:prstGeom>
        </p:spPr>
      </p:pic>
      <p:pic>
        <p:nvPicPr>
          <p:cNvPr id="672" name="Google Shape;672;p68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672" l="0" r="0" t="1672"/>
          <a:stretch/>
        </p:blipFill>
        <p:spPr>
          <a:xfrm>
            <a:off x="1985625" y="1267125"/>
            <a:ext cx="852900" cy="824401"/>
          </a:xfrm>
          <a:prstGeom prst="rect">
            <a:avLst/>
          </a:prstGeom>
        </p:spPr>
      </p:pic>
      <p:sp>
        <p:nvSpPr>
          <p:cNvPr id="673" name="Google Shape;673;p68"/>
          <p:cNvSpPr txBox="1"/>
          <p:nvPr>
            <p:ph idx="6" type="subTitle"/>
          </p:nvPr>
        </p:nvSpPr>
        <p:spPr>
          <a:xfrm>
            <a:off x="136337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Ingestion</a:t>
            </a:r>
            <a:endParaRPr/>
          </a:p>
        </p:txBody>
      </p:sp>
      <p:sp>
        <p:nvSpPr>
          <p:cNvPr id="674" name="Google Shape;674;p68"/>
          <p:cNvSpPr txBox="1"/>
          <p:nvPr>
            <p:ph idx="7" type="subTitle"/>
          </p:nvPr>
        </p:nvSpPr>
        <p:spPr>
          <a:xfrm>
            <a:off x="136337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include </a:t>
            </a:r>
            <a:r>
              <a:rPr lang="en"/>
              <a:t>disaggregated</a:t>
            </a:r>
            <a:r>
              <a:rPr lang="en"/>
              <a:t> data by census tract.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Demographic, sex, and educational attainment data from </a:t>
            </a:r>
            <a:r>
              <a:rPr lang="en"/>
              <a:t>2020 Census (ACS) data on Educational Attainment by Race/Ethnicity (S-1501) (</a:t>
            </a:r>
            <a:r>
              <a:rPr lang="en" u="sng">
                <a:solidFill>
                  <a:schemeClr val="hlink"/>
                </a:solidFill>
                <a:hlinkClick r:id="rId6"/>
              </a:rPr>
              <a:t>census.gov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crime offense data for all of 2020 for Washington D.C. (</a:t>
            </a:r>
            <a:r>
              <a:rPr lang="en" u="sng">
                <a:solidFill>
                  <a:schemeClr val="hlink"/>
                </a:solidFill>
                <a:hlinkClick r:id="rId7"/>
              </a:rPr>
              <a:t>data.gov)</a:t>
            </a:r>
            <a:endParaRPr/>
          </a:p>
        </p:txBody>
      </p:sp>
      <p:sp>
        <p:nvSpPr>
          <p:cNvPr id="675" name="Google Shape;675;p68"/>
          <p:cNvSpPr txBox="1"/>
          <p:nvPr>
            <p:ph idx="8" type="subTitle"/>
          </p:nvPr>
        </p:nvSpPr>
        <p:spPr>
          <a:xfrm>
            <a:off x="3621600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676" name="Google Shape;676;p68"/>
          <p:cNvSpPr txBox="1"/>
          <p:nvPr>
            <p:ph idx="9" type="subTitle"/>
          </p:nvPr>
        </p:nvSpPr>
        <p:spPr>
          <a:xfrm>
            <a:off x="3621600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Notebooks utilizing pandas, RegEx, and other commands to develop accurate and reliable </a:t>
            </a:r>
            <a:r>
              <a:rPr lang="en"/>
              <a:t>datasets for analysis exported as CSV files.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queries to join CSV files and produce a unified database combining all factors.</a:t>
            </a:r>
            <a:endParaRPr/>
          </a:p>
        </p:txBody>
      </p:sp>
      <p:sp>
        <p:nvSpPr>
          <p:cNvPr id="677" name="Google Shape;677;p68"/>
          <p:cNvSpPr txBox="1"/>
          <p:nvPr>
            <p:ph idx="13" type="subTitle"/>
          </p:nvPr>
        </p:nvSpPr>
        <p:spPr>
          <a:xfrm>
            <a:off x="587982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678" name="Google Shape;678;p68"/>
          <p:cNvSpPr txBox="1"/>
          <p:nvPr>
            <p:ph idx="14" type="subTitle"/>
          </p:nvPr>
        </p:nvSpPr>
        <p:spPr>
          <a:xfrm>
            <a:off x="587982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 to identify trends and correlations between educational attainment and crime rate.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visualizations using D3.js and Leaflet to further explore data and investigate trends within individual tracts by choosing features via dropdown menus.</a:t>
            </a:r>
            <a:endParaRPr/>
          </a:p>
        </p:txBody>
      </p:sp>
      <p:sp>
        <p:nvSpPr>
          <p:cNvPr id="679" name="Google Shape;679;p68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9"/>
          <p:cNvSpPr txBox="1"/>
          <p:nvPr>
            <p:ph type="title"/>
          </p:nvPr>
        </p:nvSpPr>
        <p:spPr>
          <a:xfrm>
            <a:off x="2138851" y="223000"/>
            <a:ext cx="48663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Ingestion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69"/>
          <p:cNvSpPr txBox="1"/>
          <p:nvPr>
            <p:ph idx="3" type="subTitle"/>
          </p:nvPr>
        </p:nvSpPr>
        <p:spPr>
          <a:xfrm>
            <a:off x="1171175" y="1226400"/>
            <a:ext cx="1870800" cy="17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Crime Data</a:t>
            </a:r>
            <a:endParaRPr b="1" sz="3000"/>
          </a:p>
        </p:txBody>
      </p:sp>
      <p:sp>
        <p:nvSpPr>
          <p:cNvPr id="686" name="Google Shape;686;p69"/>
          <p:cNvSpPr txBox="1"/>
          <p:nvPr>
            <p:ph idx="6" type="subTitle"/>
          </p:nvPr>
        </p:nvSpPr>
        <p:spPr>
          <a:xfrm>
            <a:off x="3262804" y="31758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Elements</a:t>
            </a:r>
            <a:endParaRPr/>
          </a:p>
        </p:txBody>
      </p:sp>
      <p:sp>
        <p:nvSpPr>
          <p:cNvPr id="687" name="Google Shape;687;p69"/>
          <p:cNvSpPr txBox="1"/>
          <p:nvPr>
            <p:ph idx="7" type="body"/>
          </p:nvPr>
        </p:nvSpPr>
        <p:spPr>
          <a:xfrm>
            <a:off x="3262800" y="36989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 organized by census tract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Each tract breaks down population by sex, demographic group, and educational attainment level</a:t>
            </a:r>
            <a:endParaRPr sz="1100"/>
          </a:p>
        </p:txBody>
      </p:sp>
      <p:sp>
        <p:nvSpPr>
          <p:cNvPr id="688" name="Google Shape;688;p69"/>
          <p:cNvSpPr txBox="1"/>
          <p:nvPr>
            <p:ph idx="8" type="subTitle"/>
          </p:nvPr>
        </p:nvSpPr>
        <p:spPr>
          <a:xfrm>
            <a:off x="6204329" y="31758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sp>
        <p:nvSpPr>
          <p:cNvPr id="689" name="Google Shape;689;p69"/>
          <p:cNvSpPr txBox="1"/>
          <p:nvPr>
            <p:ph idx="9" type="body"/>
          </p:nvPr>
        </p:nvSpPr>
        <p:spPr>
          <a:xfrm>
            <a:off x="6204325" y="36989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/>
              <a:t>CSV file with 3,915 rows</a:t>
            </a:r>
            <a:endParaRPr sz="1100"/>
          </a:p>
        </p:txBody>
      </p:sp>
      <p:sp>
        <p:nvSpPr>
          <p:cNvPr id="690" name="Google Shape;690;p69"/>
          <p:cNvSpPr txBox="1"/>
          <p:nvPr>
            <p:ph idx="13" type="subTitle"/>
          </p:nvPr>
        </p:nvSpPr>
        <p:spPr>
          <a:xfrm>
            <a:off x="6204329" y="12482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sp>
        <p:nvSpPr>
          <p:cNvPr id="691" name="Google Shape;691;p69"/>
          <p:cNvSpPr txBox="1"/>
          <p:nvPr>
            <p:ph idx="14" type="body"/>
          </p:nvPr>
        </p:nvSpPr>
        <p:spPr>
          <a:xfrm>
            <a:off x="6204325" y="17713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/>
              <a:t>CSV file with 27,932 rows</a:t>
            </a:r>
            <a:endParaRPr sz="1100"/>
          </a:p>
        </p:txBody>
      </p:sp>
      <p:sp>
        <p:nvSpPr>
          <p:cNvPr id="692" name="Google Shape;692;p69"/>
          <p:cNvSpPr txBox="1"/>
          <p:nvPr>
            <p:ph idx="15" type="subTitle"/>
          </p:nvPr>
        </p:nvSpPr>
        <p:spPr>
          <a:xfrm>
            <a:off x="3262804" y="12482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Elements</a:t>
            </a:r>
            <a:endParaRPr/>
          </a:p>
        </p:txBody>
      </p:sp>
      <p:sp>
        <p:nvSpPr>
          <p:cNvPr id="693" name="Google Shape;693;p69"/>
          <p:cNvSpPr txBox="1"/>
          <p:nvPr>
            <p:ph idx="16" type="body"/>
          </p:nvPr>
        </p:nvSpPr>
        <p:spPr>
          <a:xfrm>
            <a:off x="3262800" y="17713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 organized by individual offense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Each record has offense type, </a:t>
            </a:r>
            <a:r>
              <a:rPr lang="en" sz="1100"/>
              <a:t>location</a:t>
            </a:r>
            <a:r>
              <a:rPr lang="en" sz="1100"/>
              <a:t> data (lat/long, census tract, block, precinct), and timestamp data</a:t>
            </a:r>
            <a:endParaRPr sz="1100"/>
          </a:p>
        </p:txBody>
      </p:sp>
      <p:sp>
        <p:nvSpPr>
          <p:cNvPr id="694" name="Google Shape;694;p69"/>
          <p:cNvSpPr txBox="1"/>
          <p:nvPr>
            <p:ph idx="3" type="subTitle"/>
          </p:nvPr>
        </p:nvSpPr>
        <p:spPr>
          <a:xfrm>
            <a:off x="993700" y="3606563"/>
            <a:ext cx="2017500" cy="9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Educational Attainment Data</a:t>
            </a:r>
            <a:endParaRPr b="1" sz="3000"/>
          </a:p>
        </p:txBody>
      </p:sp>
      <p:pic>
        <p:nvPicPr>
          <p:cNvPr id="695" name="Google Shape;6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75" y="1699325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25" y="3710625"/>
            <a:ext cx="696975" cy="6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9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Both datasets were cleaned and configured to </a:t>
            </a:r>
            <a:r>
              <a:rPr lang="en" sz="1400"/>
              <a:t>facilitate</a:t>
            </a:r>
            <a:r>
              <a:rPr lang="en" sz="1400"/>
              <a:t> a join using census tract as the common data element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Crime data reduced to needed columns in preparation of joining in SQL; exported as CSV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Educational data reduced to needed rows </a:t>
            </a:r>
            <a:r>
              <a:rPr lang="en" sz="1400"/>
              <a:t>corresponding</a:t>
            </a:r>
            <a:r>
              <a:rPr lang="en" sz="1400"/>
              <a:t> to total, male, and female population in each tract with columns </a:t>
            </a:r>
            <a:r>
              <a:rPr lang="en" sz="1400"/>
              <a:t>representing combinations of demographic groups and educational attainment levels; exported as CSV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CSV files ingested into SQL, joined, and schema tables developed to support analytic products</a:t>
            </a:r>
            <a:endParaRPr sz="1400"/>
          </a:p>
        </p:txBody>
      </p:sp>
      <p:sp>
        <p:nvSpPr>
          <p:cNvPr id="703" name="Google Shape;703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 Data Cleaning</a:t>
            </a:r>
            <a:endParaRPr/>
          </a:p>
        </p:txBody>
      </p:sp>
      <p:pic>
        <p:nvPicPr>
          <p:cNvPr id="704" name="Google Shape;7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925" y="2803075"/>
            <a:ext cx="1396900" cy="13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0"/>
          <p:cNvSpPr txBox="1"/>
          <p:nvPr/>
        </p:nvSpPr>
        <p:spPr>
          <a:xfrm>
            <a:off x="198125" y="4334200"/>
            <a:ext cx="43965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837"/>
                </a:solidFill>
                <a:latin typeface="Calibri"/>
                <a:ea typeface="Calibri"/>
                <a:cs typeface="Calibri"/>
                <a:sym typeface="Calibri"/>
              </a:rPr>
              <a:t>Scripts Available for Demo</a:t>
            </a:r>
            <a:endParaRPr sz="800">
              <a:solidFill>
                <a:srgbClr val="1B28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837"/>
                </a:solidFill>
                <a:latin typeface="Calibri"/>
                <a:ea typeface="Calibri"/>
                <a:cs typeface="Calibri"/>
                <a:sym typeface="Calibri"/>
              </a:rPr>
              <a:t>Jupyter Notebook: census_data_cleaning</a:t>
            </a:r>
            <a:endParaRPr sz="800">
              <a:solidFill>
                <a:srgbClr val="1B28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837"/>
                </a:solidFill>
                <a:latin typeface="Calibri"/>
                <a:ea typeface="Calibri"/>
                <a:cs typeface="Calibri"/>
                <a:sym typeface="Calibri"/>
              </a:rPr>
              <a:t>Jupyter Notebook: crime_data_cleaned</a:t>
            </a:r>
            <a:endParaRPr sz="800">
              <a:solidFill>
                <a:srgbClr val="1B28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837"/>
                </a:solidFill>
                <a:latin typeface="Calibri"/>
                <a:ea typeface="Calibri"/>
                <a:cs typeface="Calibri"/>
                <a:sym typeface="Calibri"/>
              </a:rPr>
              <a:t>SQL Database: grouped_data_code</a:t>
            </a:r>
            <a:endParaRPr sz="800">
              <a:solidFill>
                <a:srgbClr val="1B28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0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70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1"/>
          <p:cNvSpPr txBox="1"/>
          <p:nvPr>
            <p:ph type="title"/>
          </p:nvPr>
        </p:nvSpPr>
        <p:spPr>
          <a:xfrm>
            <a:off x="73150" y="492588"/>
            <a:ext cx="89538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Final Database Organized by Census Tract includes…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3" name="Google Shape;713;p7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50" y="1481700"/>
            <a:ext cx="994200" cy="994200"/>
          </a:xfrm>
          <a:prstGeom prst="rect">
            <a:avLst/>
          </a:prstGeom>
        </p:spPr>
      </p:pic>
      <p:pic>
        <p:nvPicPr>
          <p:cNvPr id="714" name="Google Shape;714;p71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2451" y="1481700"/>
            <a:ext cx="994200" cy="994200"/>
          </a:xfrm>
          <a:prstGeom prst="rect">
            <a:avLst/>
          </a:prstGeom>
        </p:spPr>
      </p:pic>
      <p:pic>
        <p:nvPicPr>
          <p:cNvPr id="715" name="Google Shape;715;p71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0475" y="1481700"/>
            <a:ext cx="994200" cy="994200"/>
          </a:xfrm>
          <a:prstGeom prst="rect">
            <a:avLst/>
          </a:prstGeom>
        </p:spPr>
      </p:pic>
      <p:sp>
        <p:nvSpPr>
          <p:cNvPr id="716" name="Google Shape;716;p71"/>
          <p:cNvSpPr txBox="1"/>
          <p:nvPr>
            <p:ph idx="6" type="subTitle"/>
          </p:nvPr>
        </p:nvSpPr>
        <p:spPr>
          <a:xfrm>
            <a:off x="205735" y="2736600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Attributes</a:t>
            </a:r>
            <a:endParaRPr/>
          </a:p>
        </p:txBody>
      </p:sp>
      <p:sp>
        <p:nvSpPr>
          <p:cNvPr id="717" name="Google Shape;717;p71"/>
          <p:cNvSpPr txBox="1"/>
          <p:nvPr>
            <p:ph idx="7" type="body"/>
          </p:nvPr>
        </p:nvSpPr>
        <p:spPr>
          <a:xfrm>
            <a:off x="212450" y="3171625"/>
            <a:ext cx="13596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Offense</a:t>
            </a:r>
            <a:endParaRPr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Arson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Assault w/Dangerous Weapon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Burglary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Homicide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Motor Vehicle Theft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Robbery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Sex Abuse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Theft F/Auto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Theft/Other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Total</a:t>
            </a:r>
            <a:endParaRPr sz="800"/>
          </a:p>
        </p:txBody>
      </p:sp>
      <p:sp>
        <p:nvSpPr>
          <p:cNvPr id="718" name="Google Shape;718;p71"/>
          <p:cNvSpPr txBox="1"/>
          <p:nvPr>
            <p:ph idx="8" type="subTitle"/>
          </p:nvPr>
        </p:nvSpPr>
        <p:spPr>
          <a:xfrm>
            <a:off x="3253915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Attributes</a:t>
            </a:r>
            <a:endParaRPr/>
          </a:p>
        </p:txBody>
      </p:sp>
      <p:sp>
        <p:nvSpPr>
          <p:cNvPr id="719" name="Google Shape;719;p71"/>
          <p:cNvSpPr txBox="1"/>
          <p:nvPr>
            <p:ph idx="9" type="body"/>
          </p:nvPr>
        </p:nvSpPr>
        <p:spPr>
          <a:xfrm>
            <a:off x="3260627" y="3171650"/>
            <a:ext cx="12411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</a:t>
            </a:r>
            <a:endParaRPr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Female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Male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Total</a:t>
            </a:r>
            <a:endParaRPr sz="800"/>
          </a:p>
        </p:txBody>
      </p:sp>
      <p:sp>
        <p:nvSpPr>
          <p:cNvPr id="720" name="Google Shape;720;p71"/>
          <p:cNvSpPr txBox="1"/>
          <p:nvPr>
            <p:ph idx="13" type="subTitle"/>
          </p:nvPr>
        </p:nvSpPr>
        <p:spPr>
          <a:xfrm>
            <a:off x="6299133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Educational Attributes</a:t>
            </a:r>
            <a:endParaRPr/>
          </a:p>
        </p:txBody>
      </p:sp>
      <p:sp>
        <p:nvSpPr>
          <p:cNvPr id="721" name="Google Shape;721;p71"/>
          <p:cNvSpPr txBox="1"/>
          <p:nvPr>
            <p:ph idx="14" type="body"/>
          </p:nvPr>
        </p:nvSpPr>
        <p:spPr>
          <a:xfrm>
            <a:off x="6305848" y="3171657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Attainment Level</a:t>
            </a:r>
            <a:endParaRPr/>
          </a:p>
          <a:p>
            <a:pPr indent="-171450" lvl="0" marL="2286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Less than High School</a:t>
            </a:r>
            <a:endParaRPr sz="900"/>
          </a:p>
          <a:p>
            <a:pPr indent="-171450" lvl="0" marL="2286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High School</a:t>
            </a:r>
            <a:endParaRPr sz="900"/>
          </a:p>
          <a:p>
            <a:pPr indent="-171450" lvl="0" marL="2286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College</a:t>
            </a:r>
            <a:endParaRPr sz="900"/>
          </a:p>
        </p:txBody>
      </p:sp>
      <p:sp>
        <p:nvSpPr>
          <p:cNvPr id="722" name="Google Shape;722;p71"/>
          <p:cNvSpPr txBox="1"/>
          <p:nvPr>
            <p:ph idx="9" type="body"/>
          </p:nvPr>
        </p:nvSpPr>
        <p:spPr>
          <a:xfrm>
            <a:off x="4501575" y="3171625"/>
            <a:ext cx="14481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</a:t>
            </a:r>
            <a:endParaRPr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AIAN (American Indian &amp; Alaska Native)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Asian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Black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Hispanic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NHPI (Native Hawaiian &amp; Pacific Islander)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Multiracial (2 or more)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Other/Unknown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White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Total</a:t>
            </a:r>
            <a:endParaRPr sz="800"/>
          </a:p>
        </p:txBody>
      </p:sp>
      <p:sp>
        <p:nvSpPr>
          <p:cNvPr id="723" name="Google Shape;723;p71"/>
          <p:cNvSpPr txBox="1"/>
          <p:nvPr>
            <p:ph idx="9" type="body"/>
          </p:nvPr>
        </p:nvSpPr>
        <p:spPr>
          <a:xfrm>
            <a:off x="1712102" y="3171650"/>
            <a:ext cx="13596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</a:t>
            </a:r>
            <a:endParaRPr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Latitude</a:t>
            </a:r>
            <a:endParaRPr sz="800"/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Longitude</a:t>
            </a:r>
            <a:endParaRPr sz="800"/>
          </a:p>
        </p:txBody>
      </p:sp>
      <p:sp>
        <p:nvSpPr>
          <p:cNvPr id="724" name="Google Shape;724;p71"/>
          <p:cNvSpPr txBox="1"/>
          <p:nvPr>
            <p:ph idx="4294967295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&amp; Financial Report">
  <a:themeElements>
    <a:clrScheme name="Simple Light">
      <a:dk1>
        <a:srgbClr val="3C3D36"/>
      </a:dk1>
      <a:lt1>
        <a:srgbClr val="F2F2F2"/>
      </a:lt1>
      <a:dk2>
        <a:srgbClr val="D4D2D1"/>
      </a:dk2>
      <a:lt2>
        <a:srgbClr val="E3D6BC"/>
      </a:lt2>
      <a:accent1>
        <a:srgbClr val="D4C2AB"/>
      </a:accent1>
      <a:accent2>
        <a:srgbClr val="817463"/>
      </a:accent2>
      <a:accent3>
        <a:srgbClr val="27BAA6"/>
      </a:accent3>
      <a:accent4>
        <a:srgbClr val="F1C232"/>
      </a:accent4>
      <a:accent5>
        <a:srgbClr val="FF691C"/>
      </a:accent5>
      <a:accent6>
        <a:srgbClr val="F9D8FB"/>
      </a:accent6>
      <a:hlink>
        <a:srgbClr val="27BA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